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1.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12" r:id="rId2"/>
  </p:sldMasterIdLst>
  <p:notesMasterIdLst>
    <p:notesMasterId r:id="rId85"/>
  </p:notesMasterIdLst>
  <p:sldIdLst>
    <p:sldId id="257" r:id="rId3"/>
    <p:sldId id="365" r:id="rId4"/>
    <p:sldId id="386" r:id="rId5"/>
    <p:sldId id="398" r:id="rId6"/>
    <p:sldId id="358" r:id="rId7"/>
    <p:sldId id="351" r:id="rId8"/>
    <p:sldId id="348" r:id="rId9"/>
    <p:sldId id="326" r:id="rId10"/>
    <p:sldId id="349" r:id="rId11"/>
    <p:sldId id="384" r:id="rId12"/>
    <p:sldId id="356" r:id="rId13"/>
    <p:sldId id="400" r:id="rId14"/>
    <p:sldId id="401" r:id="rId15"/>
    <p:sldId id="402" r:id="rId16"/>
    <p:sldId id="403" r:id="rId17"/>
    <p:sldId id="404" r:id="rId18"/>
    <p:sldId id="405" r:id="rId19"/>
    <p:sldId id="406" r:id="rId20"/>
    <p:sldId id="360" r:id="rId21"/>
    <p:sldId id="423" r:id="rId22"/>
    <p:sldId id="359" r:id="rId23"/>
    <p:sldId id="354" r:id="rId24"/>
    <p:sldId id="352" r:id="rId25"/>
    <p:sldId id="407" r:id="rId26"/>
    <p:sldId id="350" r:id="rId27"/>
    <p:sldId id="411" r:id="rId28"/>
    <p:sldId id="399" r:id="rId29"/>
    <p:sldId id="375" r:id="rId30"/>
    <p:sldId id="353" r:id="rId31"/>
    <p:sldId id="363" r:id="rId32"/>
    <p:sldId id="427" r:id="rId33"/>
    <p:sldId id="392" r:id="rId34"/>
    <p:sldId id="382" r:id="rId35"/>
    <p:sldId id="378" r:id="rId36"/>
    <p:sldId id="421" r:id="rId37"/>
    <p:sldId id="422" r:id="rId38"/>
    <p:sldId id="408" r:id="rId39"/>
    <p:sldId id="369" r:id="rId40"/>
    <p:sldId id="373" r:id="rId41"/>
    <p:sldId id="424" r:id="rId42"/>
    <p:sldId id="368" r:id="rId43"/>
    <p:sldId id="383" r:id="rId44"/>
    <p:sldId id="366" r:id="rId45"/>
    <p:sldId id="367" r:id="rId46"/>
    <p:sldId id="370" r:id="rId47"/>
    <p:sldId id="371" r:id="rId48"/>
    <p:sldId id="430" r:id="rId49"/>
    <p:sldId id="429" r:id="rId50"/>
    <p:sldId id="460" r:id="rId51"/>
    <p:sldId id="396" r:id="rId52"/>
    <p:sldId id="340" r:id="rId53"/>
    <p:sldId id="261" r:id="rId54"/>
    <p:sldId id="327" r:id="rId55"/>
    <p:sldId id="259" r:id="rId56"/>
    <p:sldId id="461" r:id="rId57"/>
    <p:sldId id="462" r:id="rId58"/>
    <p:sldId id="412" r:id="rId59"/>
    <p:sldId id="463" r:id="rId60"/>
    <p:sldId id="417" r:id="rId61"/>
    <p:sldId id="391" r:id="rId62"/>
    <p:sldId id="337" r:id="rId63"/>
    <p:sldId id="464" r:id="rId64"/>
    <p:sldId id="465" r:id="rId65"/>
    <p:sldId id="467" r:id="rId66"/>
    <p:sldId id="434" r:id="rId67"/>
    <p:sldId id="468" r:id="rId68"/>
    <p:sldId id="470" r:id="rId69"/>
    <p:sldId id="472" r:id="rId70"/>
    <p:sldId id="387" r:id="rId71"/>
    <p:sldId id="397" r:id="rId72"/>
    <p:sldId id="381" r:id="rId73"/>
    <p:sldId id="458" r:id="rId74"/>
    <p:sldId id="466" r:id="rId75"/>
    <p:sldId id="425" r:id="rId76"/>
    <p:sldId id="433" r:id="rId77"/>
    <p:sldId id="432" r:id="rId78"/>
    <p:sldId id="456" r:id="rId79"/>
    <p:sldId id="435" r:id="rId80"/>
    <p:sldId id="438" r:id="rId81"/>
    <p:sldId id="389" r:id="rId82"/>
    <p:sldId id="345" r:id="rId83"/>
    <p:sldId id="268" r:id="rId8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667" autoAdjust="0"/>
  </p:normalViewPr>
  <p:slideViewPr>
    <p:cSldViewPr snapToGrid="0" snapToObjects="1">
      <p:cViewPr varScale="1">
        <p:scale>
          <a:sx n="82" d="100"/>
          <a:sy n="82" d="100"/>
        </p:scale>
        <p:origin x="-384" y="-120"/>
      </p:cViewPr>
      <p:guideLst>
        <p:guide orient="horz" pos="2160"/>
        <p:guide pos="2880"/>
      </p:guideLst>
    </p:cSldViewPr>
  </p:slideViewPr>
  <p:notesTextViewPr>
    <p:cViewPr>
      <p:scale>
        <a:sx n="100" d="100"/>
        <a:sy n="100" d="100"/>
      </p:scale>
      <p:origin x="0" y="0"/>
    </p:cViewPr>
  </p:notesTextViewPr>
  <p:sorterViewPr>
    <p:cViewPr>
      <p:scale>
        <a:sx n="72" d="100"/>
        <a:sy n="72" d="100"/>
      </p:scale>
      <p:origin x="0" y="552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notesMaster" Target="notesMasters/notesMaster1.xml"/><Relationship Id="rId86" Type="http://schemas.openxmlformats.org/officeDocument/2006/relationships/printerSettings" Target="printerSettings/printerSettings1.bin"/><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20/2/16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www.independent.co.uk/news/uk/home-news/rare-sinners-bible-containing-unfortunate-typo-in-the-ten-commandments-up-for-sale-a6702156.html"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www.covenanteyes.com/author/guest-author/" TargetMode="External"/><Relationship Id="rId4" Type="http://schemas.openxmlformats.org/officeDocument/2006/relationships/hyperlink" Target="http://www.covenanteyes.com/services/internet-accountability/" TargetMode="External"/><Relationship Id="rId5" Type="http://schemas.openxmlformats.org/officeDocument/2006/relationships/hyperlink" Target="http://www.flickr.com/photos/um_gngama/4698025159/" TargetMode="External"/><Relationship Id="rId6" Type="http://schemas.openxmlformats.org/officeDocument/2006/relationships/hyperlink" Target="http://www.flickr.com/photos/24258698@N04/3759293157/" TargetMode="External"/><Relationship Id="rId7" Type="http://schemas.openxmlformats.org/officeDocument/2006/relationships/hyperlink" Target="http://sexaddict.com/intensives/" TargetMode="External"/><Relationship Id="rId8" Type="http://schemas.openxmlformats.org/officeDocument/2006/relationships/hyperlink" Target="http://sexaddict.com/counseling/" TargetMode="External"/><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The listeners to Jesus in his Sermon on the Mount were primarily married, but what Jesus said about sexual sin actually relates to all of us</a:t>
            </a:r>
            <a:r>
              <a:rPr lang="en-SG"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By the time we get to today</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text, Jesus has just begun his specific attacks on the Pharisees. He first spoke about relational harmony in verses 21-26.</a:t>
            </a:r>
            <a:r>
              <a:rPr lang="en-SG" dirty="0" smtClean="0">
                <a:effectLst/>
              </a:rPr>
              <a:t> </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Now, after telling us how to get along with others, he turns to even the absolutely most personal issue for each of us—the most important relationship in our lives with our spouse</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Today we</a:t>
            </a:r>
            <a:r>
              <a:rPr lang="uk-UA"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ll</a:t>
            </a:r>
            <a:r>
              <a:rPr lang="en-US" sz="1200" kern="1200" dirty="0" smtClean="0">
                <a:solidFill>
                  <a:schemeClr val="tx1"/>
                </a:solidFill>
                <a:effectLst/>
                <a:latin typeface="+mn-lt"/>
                <a:ea typeface="+mn-ea"/>
                <a:cs typeface="+mn-cs"/>
              </a:rPr>
              <a:t> see two ways Jesus said you should guard yourself from sexual sin</a:t>
            </a:r>
            <a:r>
              <a:rPr lang="en-SG" dirty="0" smtClean="0">
                <a:effectLst/>
              </a:rPr>
              <a:t> </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What</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the first way to guard from sexual sin?</a:t>
            </a:r>
            <a:r>
              <a:rPr lang="en-SG" dirty="0" smtClean="0">
                <a:effectLst/>
              </a:rPr>
              <a:t> </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Promise </a:t>
            </a:r>
            <a:r>
              <a:rPr lang="en-US" sz="1200" i="1" kern="1200" dirty="0" smtClean="0">
                <a:solidFill>
                  <a:schemeClr val="tx1"/>
                </a:solidFill>
                <a:effectLst/>
                <a:latin typeface="+mn-lt"/>
                <a:ea typeface="+mn-ea"/>
                <a:cs typeface="+mn-cs"/>
              </a:rPr>
              <a:t>your body</a:t>
            </a:r>
            <a:r>
              <a:rPr lang="en-US" sz="1200" kern="1200" dirty="0" smtClean="0">
                <a:solidFill>
                  <a:schemeClr val="tx1"/>
                </a:solidFill>
                <a:effectLst/>
                <a:latin typeface="+mn-lt"/>
                <a:ea typeface="+mn-ea"/>
                <a:cs typeface="+mn-cs"/>
              </a:rPr>
              <a:t> to God for sex only within marriage.</a:t>
            </a:r>
            <a:r>
              <a:rPr lang="en-SG" dirty="0" smtClean="0">
                <a:effectLst/>
              </a:rPr>
              <a:t> </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year was 1967, and a nine-year-old boy rummaged around in his stepfather</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desk with his two friends. </a:t>
            </a:r>
          </a:p>
          <a:p>
            <a:r>
              <a:rPr lang="en-US" sz="1200" kern="1200" dirty="0" smtClean="0">
                <a:solidFill>
                  <a:schemeClr val="tx1"/>
                </a:solidFill>
                <a:effectLst/>
                <a:latin typeface="+mn-lt"/>
                <a:ea typeface="+mn-ea"/>
                <a:cs typeface="+mn-cs"/>
              </a:rPr>
              <a:t>• To their surprise, several </a:t>
            </a:r>
            <a:r>
              <a:rPr lang="en-US" sz="1200" i="1" kern="1200" dirty="0" smtClean="0">
                <a:solidFill>
                  <a:schemeClr val="tx1"/>
                </a:solidFill>
                <a:effectLst/>
                <a:latin typeface="+mn-lt"/>
                <a:ea typeface="+mn-ea"/>
                <a:cs typeface="+mn-cs"/>
              </a:rPr>
              <a:t>Playboy</a:t>
            </a:r>
            <a:r>
              <a:rPr lang="en-US" sz="1200" kern="1200" dirty="0" smtClean="0">
                <a:solidFill>
                  <a:schemeClr val="tx1"/>
                </a:solidFill>
                <a:effectLst/>
                <a:latin typeface="+mn-lt"/>
                <a:ea typeface="+mn-ea"/>
                <a:cs typeface="+mn-cs"/>
              </a:rPr>
              <a:t> magazines lay in the top drawer. Having never seen such things before, they boys looked with curiosity. However, when they went back a few days later, they found the drawer locked. In fact, I had a difficult time getting any other pornography.</a:t>
            </a:r>
            <a:r>
              <a:rPr lang="en-SG" dirty="0" smtClean="0">
                <a:effectLst/>
              </a:rPr>
              <a:t> </a:t>
            </a:r>
            <a:r>
              <a:rPr lang="en-US" sz="1200" i="1" kern="1200" dirty="0" smtClean="0">
                <a:solidFill>
                  <a:schemeClr val="tx1"/>
                </a:solidFill>
                <a:effectLst/>
                <a:latin typeface="+mn-lt"/>
                <a:ea typeface="+mn-ea"/>
                <a:cs typeface="+mn-cs"/>
              </a:rPr>
              <a:t>Playboy</a:t>
            </a:r>
            <a:r>
              <a:rPr lang="en-US" sz="1200" kern="1200" dirty="0" smtClean="0">
                <a:solidFill>
                  <a:schemeClr val="tx1"/>
                </a:solidFill>
                <a:effectLst/>
                <a:latin typeface="+mn-lt"/>
                <a:ea typeface="+mn-ea"/>
                <a:cs typeface="+mn-cs"/>
              </a:rPr>
              <a:t> was also unavailable at the corner market—out of sight behind the counter and available for sale only to adults</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Jesus</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hearers knew the seventh commandment (5:27a)</a:t>
            </a:r>
            <a:r>
              <a:rPr lang="en-SG" dirty="0" smtClean="0">
                <a:effectLst/>
              </a:rPr>
              <a:t> </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dirty="0" smtClean="0"/>
              <a:t>Adultery is voluntary sexual intercourse with a married person who is not one</a:t>
            </a:r>
            <a:r>
              <a:rPr lang="uk-UA" dirty="0" smtClean="0"/>
              <a:t>'</a:t>
            </a:r>
            <a:r>
              <a:rPr lang="en-US" dirty="0" smtClean="0"/>
              <a:t>s spouse. God has our greatest joy in mind, so he calls adultery sin.</a:t>
            </a:r>
          </a:p>
          <a:p>
            <a:r>
              <a:rPr lang="en-US" dirty="0" smtClean="0"/>
              <a:t>Technically, two single people cannot commit adultery, as adultery is possible only if one person is married. Sex between singles is also sin but it is called fornication.</a:t>
            </a:r>
          </a:p>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a:p>
            <a:r>
              <a:rPr lang="en-US" dirty="0" smtClean="0"/>
              <a:t>Many reasons—but </a:t>
            </a:r>
            <a:r>
              <a:rPr lang="en-US" sz="1200" kern="1200" dirty="0" smtClean="0">
                <a:solidFill>
                  <a:schemeClr val="tx1"/>
                </a:solidFill>
                <a:effectLst/>
                <a:latin typeface="+mn-lt"/>
                <a:ea typeface="+mn-ea"/>
                <a:cs typeface="+mn-cs"/>
              </a:rPr>
              <a:t>one1631 edition of the Bible commands adultery. Seriously</a:t>
            </a:r>
            <a:r>
              <a:rPr lang="is-IS"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b="1" dirty="0" smtClean="0"/>
              <a:t>An Unfortunate Omission Means the Seventh Commandment Reads: </a:t>
            </a:r>
            <a:r>
              <a:rPr lang="uk-UA" b="1" dirty="0" smtClean="0"/>
              <a:t>'</a:t>
            </a:r>
            <a:r>
              <a:rPr lang="en-US" b="1" dirty="0" smtClean="0"/>
              <a:t>Thou </a:t>
            </a:r>
            <a:r>
              <a:rPr lang="en-US" b="1" dirty="0" smtClean="0"/>
              <a:t>Shalt Commit </a:t>
            </a:r>
            <a:r>
              <a:rPr lang="en-US" b="1" dirty="0" smtClean="0"/>
              <a:t>Adultery</a:t>
            </a:r>
            <a:r>
              <a:rPr lang="uk-UA" b="1" dirty="0" smtClean="0"/>
              <a:t>'</a:t>
            </a:r>
            <a:r>
              <a:rPr lang="en-US" b="1" dirty="0" smtClean="0"/>
              <a:t> </a:t>
            </a:r>
            <a:endParaRPr lang="en-US" b="1" dirty="0" smtClean="0"/>
          </a:p>
          <a:p>
            <a:r>
              <a:rPr lang="en-US" dirty="0" smtClean="0">
                <a:effectLst/>
              </a:rPr>
              <a:t> (AP) </a:t>
            </a:r>
          </a:p>
          <a:p>
            <a:endParaRPr lang="en-US" dirty="0" smtClean="0"/>
          </a:p>
          <a:p>
            <a:r>
              <a:rPr lang="en-US" dirty="0" smtClean="0"/>
              <a:t>The </a:t>
            </a:r>
            <a:r>
              <a:rPr lang="ru-RU" dirty="0" smtClean="0"/>
              <a:t>"</a:t>
            </a:r>
            <a:r>
              <a:rPr lang="en-US" dirty="0" smtClean="0"/>
              <a:t>Sinner</a:t>
            </a:r>
            <a:r>
              <a:rPr lang="uk-UA" dirty="0" smtClean="0"/>
              <a:t>'</a:t>
            </a:r>
            <a:r>
              <a:rPr lang="en-US" dirty="0" smtClean="0"/>
              <a:t>s </a:t>
            </a:r>
            <a:r>
              <a:rPr lang="en-US" dirty="0" smtClean="0"/>
              <a:t>Bible</a:t>
            </a:r>
            <a:r>
              <a:rPr lang="en-US" dirty="0" smtClean="0"/>
              <a:t>,</a:t>
            </a:r>
            <a:r>
              <a:rPr lang="ru-RU" dirty="0" smtClean="0"/>
              <a:t>"</a:t>
            </a:r>
            <a:r>
              <a:rPr lang="en-US" dirty="0" smtClean="0"/>
              <a:t> </a:t>
            </a:r>
            <a:r>
              <a:rPr lang="en-US" dirty="0" smtClean="0"/>
              <a:t>a 400-year-old Bible containing a typo in the Ten Commandments and encouraging individuals to have affairs, is up for sale, </a:t>
            </a:r>
            <a:r>
              <a:rPr lang="en-US" b="1" dirty="0" smtClean="0">
                <a:hlinkClick r:id="rId3"/>
              </a:rPr>
              <a:t>The Independent reports</a:t>
            </a:r>
            <a:r>
              <a:rPr lang="en-US" dirty="0" smtClean="0"/>
              <a:t>. </a:t>
            </a:r>
            <a:br>
              <a:rPr lang="en-US" dirty="0" smtClean="0"/>
            </a:br>
            <a:r>
              <a:rPr lang="en-US" dirty="0" smtClean="0"/>
              <a:t/>
            </a:r>
            <a:br>
              <a:rPr lang="en-US" dirty="0" smtClean="0"/>
            </a:br>
            <a:r>
              <a:rPr lang="en-US" dirty="0" smtClean="0"/>
              <a:t>Published in 1631 by Robert Barker and Martin Lucas, the royal printers, the Seventh Commandment contains an unfortunate omission and reads: </a:t>
            </a:r>
            <a:r>
              <a:rPr lang="ru-RU" dirty="0" smtClean="0"/>
              <a:t>"</a:t>
            </a:r>
            <a:r>
              <a:rPr lang="en-US" dirty="0" smtClean="0"/>
              <a:t>Thou </a:t>
            </a:r>
            <a:r>
              <a:rPr lang="en-US" dirty="0" smtClean="0"/>
              <a:t>shalt commit adultery</a:t>
            </a:r>
            <a:r>
              <a:rPr lang="en-US" dirty="0" smtClean="0"/>
              <a:t>.</a:t>
            </a:r>
            <a:r>
              <a:rPr lang="ru-RU" dirty="0" smtClean="0"/>
              <a:t>"</a:t>
            </a:r>
            <a:r>
              <a:rPr lang="en-US" dirty="0" smtClean="0"/>
              <a:t> </a:t>
            </a:r>
            <a:endParaRPr lang="en-US" dirty="0" smtClean="0">
              <a:effectLst/>
            </a:endParaRPr>
          </a:p>
          <a:p>
            <a:r>
              <a:rPr lang="en-US" dirty="0" smtClean="0"/>
              <a:t/>
            </a:r>
            <a:br>
              <a:rPr lang="en-US" dirty="0" smtClean="0"/>
            </a:br>
            <a:r>
              <a:rPr lang="en-US" dirty="0" smtClean="0"/>
              <a:t>The Independent reports that the mistake was discovered one year after 1,000 copies were printed; however, King Charles I was outraged that such a brazen mistake had been made and ordered the books to be withdrawn and burned.</a:t>
            </a:r>
            <a:br>
              <a:rPr lang="en-US" dirty="0" smtClean="0"/>
            </a:br>
            <a:r>
              <a:rPr lang="is-IS" dirty="0" smtClean="0"/>
              <a:t>…</a:t>
            </a:r>
            <a:r>
              <a:rPr lang="en-US" dirty="0" smtClean="0"/>
              <a:t/>
            </a:r>
            <a:br>
              <a:rPr lang="en-US" dirty="0" smtClean="0"/>
            </a:br>
            <a:r>
              <a:rPr lang="en-US" dirty="0" smtClean="0"/>
              <a:t>It is said that nine copies of the book survived King </a:t>
            </a:r>
            <a:r>
              <a:rPr lang="en-US" dirty="0" smtClean="0"/>
              <a:t>Charles</a:t>
            </a:r>
            <a:r>
              <a:rPr lang="uk-UA" dirty="0" smtClean="0"/>
              <a:t>'</a:t>
            </a:r>
            <a:r>
              <a:rPr lang="en-US" dirty="0" smtClean="0"/>
              <a:t> </a:t>
            </a:r>
            <a:r>
              <a:rPr lang="en-US" dirty="0" smtClean="0"/>
              <a:t>order, making them extremely rare.</a:t>
            </a:r>
            <a:br>
              <a:rPr lang="en-US" dirty="0" smtClean="0"/>
            </a:br>
            <a:r>
              <a:rPr lang="en-US" dirty="0" smtClean="0"/>
              <a:t/>
            </a:r>
            <a:br>
              <a:rPr lang="en-US" dirty="0" smtClean="0"/>
            </a:br>
            <a:r>
              <a:rPr lang="en-US" dirty="0" smtClean="0"/>
              <a:t>The Daily Mail expects that the Bible will sell for £15,000 at an auction on November 11 at </a:t>
            </a:r>
            <a:r>
              <a:rPr lang="en-US" dirty="0" err="1" smtClean="0"/>
              <a:t>Bonhams</a:t>
            </a:r>
            <a:r>
              <a:rPr lang="en-US" dirty="0" smtClean="0"/>
              <a:t> in London.</a:t>
            </a:r>
          </a:p>
          <a:p>
            <a:r>
              <a:rPr lang="en-US" sz="1200" u="none" strike="noStrike" kern="1200" dirty="0" smtClean="0">
                <a:solidFill>
                  <a:schemeClr val="tx1"/>
                </a:solidFill>
                <a:effectLst/>
                <a:latin typeface="+mn-lt"/>
                <a:ea typeface="+mn-ea"/>
                <a:cs typeface="+mn-cs"/>
              </a:rPr>
              <a:t/>
            </a:r>
            <a:br>
              <a:rPr lang="en-US" sz="1200" u="none" strike="noStrike" kern="1200" dirty="0" smtClean="0">
                <a:solidFill>
                  <a:schemeClr val="tx1"/>
                </a:solidFill>
                <a:effectLst/>
                <a:latin typeface="+mn-lt"/>
                <a:ea typeface="+mn-ea"/>
                <a:cs typeface="+mn-cs"/>
              </a:rPr>
            </a:br>
            <a:r>
              <a:rPr lang="en-US" sz="1200" u="none" strike="noStrike" kern="1200" dirty="0" smtClean="0">
                <a:solidFill>
                  <a:schemeClr val="tx1"/>
                </a:solidFill>
                <a:effectLst/>
                <a:latin typeface="+mn-lt"/>
                <a:ea typeface="+mn-ea"/>
                <a:cs typeface="+mn-cs"/>
              </a:rPr>
              <a:t>________</a:t>
            </a:r>
          </a:p>
          <a:p>
            <a:endParaRPr lang="en-US" sz="1200" u="none" strike="noStrike"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ffectLst/>
              </a:rPr>
              <a:t>By Loren </a:t>
            </a:r>
            <a:r>
              <a:rPr lang="en-US" dirty="0" err="1" smtClean="0">
                <a:effectLst/>
              </a:rPr>
              <a:t>Gutentag</a:t>
            </a:r>
            <a:r>
              <a:rPr lang="en-US" dirty="0" smtClean="0">
                <a:effectLst/>
              </a:rPr>
              <a:t>   |   Wednesday, 21 Oct 2015 11:19 AM </a:t>
            </a:r>
          </a:p>
          <a:p>
            <a:r>
              <a:rPr lang="en-US" sz="1200" u="none" strike="noStrike" kern="1200" dirty="0" smtClean="0">
                <a:solidFill>
                  <a:schemeClr val="tx1"/>
                </a:solidFill>
                <a:effectLst/>
                <a:latin typeface="+mn-lt"/>
                <a:ea typeface="+mn-ea"/>
                <a:cs typeface="+mn-cs"/>
              </a:rPr>
              <a:t>Accessed 19 Feb </a:t>
            </a:r>
            <a:r>
              <a:rPr lang="en-US" sz="1200" u="none" strike="noStrike" kern="1200" dirty="0" smtClean="0">
                <a:solidFill>
                  <a:schemeClr val="tx1"/>
                </a:solidFill>
                <a:effectLst/>
                <a:latin typeface="+mn-lt"/>
                <a:ea typeface="+mn-ea"/>
                <a:cs typeface="+mn-cs"/>
              </a:rPr>
              <a:t>2016</a:t>
            </a:r>
            <a:endParaRPr lang="en-US" sz="1200" u="none" strike="noStrike" kern="1200" dirty="0" smtClean="0">
              <a:solidFill>
                <a:schemeClr val="tx1"/>
              </a:solidFill>
              <a:effectLst/>
              <a:latin typeface="+mn-lt"/>
              <a:ea typeface="+mn-ea"/>
              <a:cs typeface="+mn-cs"/>
            </a:endParaRPr>
          </a:p>
          <a:p>
            <a:endParaRPr lang="en-US" sz="1200" u="none" strike="noStrike" kern="1200" dirty="0" smtClean="0">
              <a:solidFill>
                <a:schemeClr val="tx1"/>
              </a:solidFill>
              <a:effectLst/>
              <a:latin typeface="+mn-lt"/>
              <a:ea typeface="+mn-ea"/>
              <a:cs typeface="+mn-cs"/>
            </a:endParaRPr>
          </a:p>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Adultery is seen as exciting and glamorous now</a:t>
            </a:r>
            <a:r>
              <a:rPr lang="en-SG"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Look at our change of vocabulary. Instead of calling it the horror that it is, we call adultery an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affair</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(sounds like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flair</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fling</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(sounds like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swing</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or any other title that obscures the fact that</a:t>
            </a:r>
            <a:r>
              <a:rPr lang="is-IS"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is-IS" dirty="0" smtClean="0"/>
              <a:t>…</a:t>
            </a:r>
            <a:r>
              <a:rPr lang="en-US" sz="1200" kern="1200" dirty="0" smtClean="0">
                <a:solidFill>
                  <a:schemeClr val="tx1"/>
                </a:solidFill>
                <a:effectLst/>
                <a:latin typeface="+mn-lt"/>
                <a:ea typeface="+mn-ea"/>
                <a:cs typeface="+mn-cs"/>
              </a:rPr>
              <a:t>adultery takes a hammer to the vows that provide security in marriage</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One website even exists to aid people in adultery</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James Bond 007 epitomizes the so-called glamour of adultery. Interesting, isn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that his number is the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perfect number 7</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in Scripture—which is also the 7</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of the Ten Commandments?</a:t>
            </a:r>
            <a:r>
              <a:rPr lang="en-SG" dirty="0" smtClean="0">
                <a:effectLst/>
              </a:rPr>
              <a:t> </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God prohibited adultery in this command (5:27b)</a:t>
            </a:r>
            <a:r>
              <a:rPr lang="en-SG" dirty="0" smtClean="0">
                <a:effectLst/>
              </a:rPr>
              <a:t> </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dirty="0" smtClean="0"/>
              <a:t>This was the seventh commandment. Speaking of murder just before this—the sixth commandment—now he just goes to the next one relating to marriage.</a:t>
            </a:r>
          </a:p>
          <a:p>
            <a:r>
              <a:rPr lang="en-US" sz="1200" kern="1200" dirty="0" smtClean="0">
                <a:solidFill>
                  <a:schemeClr val="tx1"/>
                </a:solidFill>
                <a:effectLst/>
                <a:latin typeface="+mn-lt"/>
                <a:ea typeface="+mn-ea"/>
                <a:cs typeface="+mn-cs"/>
              </a:rPr>
              <a:t>In reality, adultery breaks </a:t>
            </a:r>
            <a:r>
              <a:rPr lang="en-US" sz="1200" i="1" kern="1200" dirty="0" smtClean="0">
                <a:solidFill>
                  <a:schemeClr val="tx1"/>
                </a:solidFill>
                <a:effectLst/>
                <a:latin typeface="+mn-lt"/>
                <a:ea typeface="+mn-ea"/>
                <a:cs typeface="+mn-cs"/>
              </a:rPr>
              <a:t>all</a:t>
            </a:r>
            <a:r>
              <a:rPr lang="en-US" sz="1200" kern="1200" dirty="0" smtClean="0">
                <a:solidFill>
                  <a:schemeClr val="tx1"/>
                </a:solidFill>
                <a:effectLst/>
                <a:latin typeface="+mn-lt"/>
                <a:ea typeface="+mn-ea"/>
                <a:cs typeface="+mn-cs"/>
              </a:rPr>
              <a:t> of the Ten Commandments:</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 Adultery has a god called sex before the true God.</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Adultery worships the image of unlawful sex.</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3. Adultery dishonors God</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name.</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4. Adultery typically lasts beyond a week and thus goes over a Sabbath to dishonor that day.</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5.Adultery certainly does not honor one</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parents.</a:t>
            </a:r>
            <a:endParaRPr lang="en-SG" sz="1200" kern="1200" dirty="0" smtClean="0">
              <a:solidFill>
                <a:schemeClr val="tx1"/>
              </a:solidFill>
              <a:effectLst/>
              <a:latin typeface="+mn-lt"/>
              <a:ea typeface="+mn-ea"/>
              <a:cs typeface="+mn-cs"/>
            </a:endParaRPr>
          </a:p>
          <a:p>
            <a:r>
              <a:rPr lang="en-US" dirty="0" smtClean="0">
                <a:effectLst/>
              </a:rPr>
              <a:t>6. Adultery kills marriage and leads to literal murder.</a:t>
            </a:r>
            <a:r>
              <a:rPr lang="en-SG" dirty="0" smtClean="0">
                <a:effectLst/>
              </a:rPr>
              <a:t> </a:t>
            </a:r>
          </a:p>
          <a:p>
            <a:r>
              <a:rPr lang="en-SG" sz="1200" kern="1200" dirty="0" smtClean="0">
                <a:solidFill>
                  <a:schemeClr val="tx1"/>
                </a:solidFill>
                <a:effectLst/>
                <a:latin typeface="+mn-lt"/>
                <a:ea typeface="+mn-ea"/>
                <a:cs typeface="+mn-cs"/>
              </a:rPr>
              <a:t>7. </a:t>
            </a:r>
            <a:r>
              <a:rPr lang="en-US" sz="1200" kern="1200" dirty="0" smtClean="0">
                <a:solidFill>
                  <a:schemeClr val="tx1"/>
                </a:solidFill>
                <a:effectLst/>
                <a:latin typeface="+mn-lt"/>
                <a:ea typeface="+mn-ea"/>
                <a:cs typeface="+mn-cs"/>
              </a:rPr>
              <a:t>Adultery is explicitly forbidden in commandment 7.</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8. Adultery steals from another person.</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9. Adultery always has lying to cover it.</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10. Adultery obviously covets someone else</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wife!</a:t>
            </a:r>
            <a:endParaRPr lang="en-SG" sz="1200" kern="1200" dirty="0" smtClean="0">
              <a:solidFill>
                <a:schemeClr val="tx1"/>
              </a:solidFill>
              <a:effectLst/>
              <a:latin typeface="+mn-lt"/>
              <a:ea typeface="+mn-ea"/>
              <a:cs typeface="+mn-cs"/>
            </a:endParaRPr>
          </a:p>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that time, no explicit images appeared in movie theatres or TV, nor was there such a thing as home entertainment as videos, CDs, and DVDs were not yet invented. </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dirty="0" smtClean="0"/>
              <a:t>One of the most important decisions I have ever made was to keep sex within marriage. By God</a:t>
            </a:r>
            <a:r>
              <a:rPr lang="uk-UA" dirty="0" smtClean="0"/>
              <a:t>'</a:t>
            </a:r>
            <a:r>
              <a:rPr lang="en-US" dirty="0" smtClean="0"/>
              <a:t>s grace, just making that vow at age 19 enabled me to keep it until I married just before age 26 and has kept me for 32 years of marriage now.</a:t>
            </a:r>
          </a:p>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The problem with many of us is that we never hit the target because we never vow to aim at it</a:t>
            </a:r>
            <a:r>
              <a:rPr lang="en-SG" dirty="0" smtClean="0">
                <a:effectLst/>
              </a:rPr>
              <a:t> </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As someone has said,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The grass isn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greener on the other side. It</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greener where you water it.</a:t>
            </a:r>
            <a:r>
              <a:rPr lang="ru-RU" sz="1200" kern="1200" dirty="0" smtClean="0">
                <a:solidFill>
                  <a:schemeClr val="tx1"/>
                </a:solidFill>
                <a:effectLst/>
                <a:latin typeface="+mn-lt"/>
                <a:ea typeface="+mn-ea"/>
                <a:cs typeface="+mn-cs"/>
              </a:rPr>
              <a:t>"</a:t>
            </a:r>
            <a:r>
              <a:rPr lang="en-SG" dirty="0" smtClean="0">
                <a:effectLst/>
              </a:rPr>
              <a:t> </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This includes word to you singles too: Alistair </a:t>
            </a:r>
            <a:r>
              <a:rPr lang="en-US" sz="1200" kern="1200" dirty="0" err="1" smtClean="0">
                <a:solidFill>
                  <a:schemeClr val="tx1"/>
                </a:solidFill>
                <a:effectLst/>
                <a:latin typeface="+mn-lt"/>
                <a:ea typeface="+mn-ea"/>
                <a:cs typeface="+mn-cs"/>
              </a:rPr>
              <a:t>Begg</a:t>
            </a:r>
            <a:r>
              <a:rPr lang="en-US" sz="1200" kern="1200" dirty="0" smtClean="0">
                <a:solidFill>
                  <a:schemeClr val="tx1"/>
                </a:solidFill>
                <a:effectLst/>
                <a:latin typeface="+mn-lt"/>
                <a:ea typeface="+mn-ea"/>
                <a:cs typeface="+mn-cs"/>
              </a:rPr>
              <a:t> noted,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The world is watching to see whether Christians really are different or not.</a:t>
            </a:r>
            <a:r>
              <a:rPr lang="ru-RU" sz="1200" kern="1200" dirty="0" smtClean="0">
                <a:solidFill>
                  <a:schemeClr val="tx1"/>
                </a:solidFill>
                <a:effectLst/>
                <a:latin typeface="+mn-lt"/>
                <a:ea typeface="+mn-ea"/>
                <a:cs typeface="+mn-cs"/>
              </a:rPr>
              <a:t>"</a:t>
            </a:r>
            <a:r>
              <a:rPr lang="en-SG" dirty="0" smtClean="0">
                <a:effectLst/>
              </a:rPr>
              <a:t> </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So how else can you guard yourself from sexual sin? </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dirty="0" smtClean="0"/>
              <a:t>Singles,</a:t>
            </a:r>
            <a:r>
              <a:rPr lang="en-US" baseline="0" dirty="0" smtClean="0"/>
              <a:t> vo</a:t>
            </a:r>
            <a:r>
              <a:rPr lang="en-US" dirty="0" smtClean="0"/>
              <a:t>w and promise to God now—don</a:t>
            </a:r>
            <a:r>
              <a:rPr lang="uk-UA" dirty="0" smtClean="0"/>
              <a:t>'</a:t>
            </a:r>
            <a:r>
              <a:rPr lang="en-US" dirty="0" smtClean="0"/>
              <a:t>t wait until your wedding</a:t>
            </a:r>
            <a:r>
              <a:rPr lang="en-US" baseline="0" dirty="0" smtClean="0"/>
              <a:t> day as it will be too late!</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The Jews had revered the Ten Commandments for a millennium and a half. No one thought of any other code higher than these Ten Laws. Imagine their shock when Jesus started saying that what he had to say was even </a:t>
            </a:r>
            <a:r>
              <a:rPr lang="en-US" sz="1200" i="1" kern="1200" dirty="0" smtClean="0">
                <a:solidFill>
                  <a:schemeClr val="tx1"/>
                </a:solidFill>
                <a:effectLst/>
                <a:latin typeface="+mn-lt"/>
                <a:ea typeface="+mn-ea"/>
                <a:cs typeface="+mn-cs"/>
              </a:rPr>
              <a:t>more important!</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Protect </a:t>
            </a:r>
            <a:r>
              <a:rPr lang="en-US" sz="1200" i="1" kern="1200" dirty="0" smtClean="0">
                <a:solidFill>
                  <a:schemeClr val="tx1"/>
                </a:solidFill>
                <a:effectLst/>
                <a:latin typeface="+mn-lt"/>
                <a:ea typeface="+mn-ea"/>
                <a:cs typeface="+mn-cs"/>
              </a:rPr>
              <a:t>your mind</a:t>
            </a:r>
            <a:r>
              <a:rPr lang="en-US" sz="1200" kern="1200" dirty="0" smtClean="0">
                <a:solidFill>
                  <a:schemeClr val="tx1"/>
                </a:solidFill>
                <a:effectLst/>
                <a:latin typeface="+mn-lt"/>
                <a:ea typeface="+mn-ea"/>
                <a:cs typeface="+mn-cs"/>
              </a:rPr>
              <a:t> from impurity.</a:t>
            </a:r>
            <a:r>
              <a:rPr lang="en-SG" dirty="0" smtClean="0">
                <a:effectLst/>
              </a:rPr>
              <a:t> </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Not so today! Sexually explicit images are readily available everywhere: internet porn, DVDs, even the present </a:t>
            </a:r>
            <a:r>
              <a:rPr lang="en-US" sz="1200" i="1" kern="1200" dirty="0" smtClean="0">
                <a:solidFill>
                  <a:schemeClr val="tx1"/>
                </a:solidFill>
                <a:effectLst/>
                <a:latin typeface="+mn-lt"/>
                <a:ea typeface="+mn-ea"/>
                <a:cs typeface="+mn-cs"/>
              </a:rPr>
              <a:t>Deadpool</a:t>
            </a:r>
            <a:r>
              <a:rPr lang="en-US" sz="1200" kern="1200" dirty="0" smtClean="0">
                <a:solidFill>
                  <a:schemeClr val="tx1"/>
                </a:solidFill>
                <a:effectLst/>
                <a:latin typeface="+mn-lt"/>
                <a:ea typeface="+mn-ea"/>
                <a:cs typeface="+mn-cs"/>
              </a:rPr>
              <a:t> movie broke all box-office records last week for an R-rated film filled with sexually explicit images</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Verse 28 is the heart of these four verses</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smtClean="0"/>
              <a:t>Instead of focusing on the outward sin of adultery, Jesus shows us that our basic problem is our mind.</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smtClean="0"/>
              <a:t>By showing us how to defeat lust, Christ helps us get to the root of sexual sin </a:t>
            </a: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God designed us with legitimate desires for food, water, and even sex</a:t>
            </a:r>
            <a:r>
              <a:rPr lang="is-IS"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dirty="0" smtClean="0"/>
              <a:t>Here we must distinguish between temptation and sin. To be tempted to lust is not sin. The tense here does not refer a passing glance that is not pursued.</a:t>
            </a:r>
          </a:p>
          <a:p>
            <a:r>
              <a:rPr lang="en-US" dirty="0" smtClean="0"/>
              <a:t>However, to actually lust is indeed sin, because it means that a man </a:t>
            </a:r>
            <a:r>
              <a:rPr lang="en-US" dirty="0" err="1" smtClean="0"/>
              <a:t>hasn</a:t>
            </a:r>
            <a:r>
              <a:rPr lang="uk-UA" dirty="0" smtClean="0"/>
              <a:t>'</a:t>
            </a:r>
            <a:r>
              <a:rPr lang="en-US" dirty="0" smtClean="0"/>
              <a:t>t avoided this sin of the heart and imagination. The present tense participle here </a:t>
            </a:r>
            <a:r>
              <a:rPr lang="ru-RU" dirty="0" smtClean="0"/>
              <a:t>"</a:t>
            </a:r>
            <a:r>
              <a:rPr lang="en-US" dirty="0" smtClean="0"/>
              <a:t>refers to one who continues to look rather than just casting a passing glance</a:t>
            </a:r>
            <a:r>
              <a:rPr lang="ru-RU" dirty="0" smtClean="0"/>
              <a:t>"</a:t>
            </a:r>
            <a:r>
              <a:rPr lang="en-US" dirty="0" smtClean="0"/>
              <a:t> (Blomberg, 109).</a:t>
            </a:r>
          </a:p>
          <a:p>
            <a:r>
              <a:rPr lang="en-US" dirty="0" smtClean="0"/>
              <a:t>Worse yet, the actual </a:t>
            </a:r>
            <a:r>
              <a:rPr lang="en-US" b="1" i="1" dirty="0" smtClean="0"/>
              <a:t>act</a:t>
            </a:r>
            <a:r>
              <a:rPr lang="en-US" dirty="0" smtClean="0"/>
              <a:t> of adultery is worse than the </a:t>
            </a:r>
            <a:r>
              <a:rPr lang="en-US" b="1" i="1" dirty="0" smtClean="0"/>
              <a:t>thought</a:t>
            </a:r>
            <a:r>
              <a:rPr lang="en-US" dirty="0" smtClean="0"/>
              <a:t> of adultery.</a:t>
            </a:r>
          </a:p>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Jesus calls both lust and adultery sin</a:t>
            </a:r>
            <a:r>
              <a:rPr lang="en-SG" sz="1200" kern="1200" dirty="0" smtClean="0">
                <a:solidFill>
                  <a:schemeClr val="tx1"/>
                </a:solidFill>
                <a:effectLst/>
                <a:latin typeface="+mn-lt"/>
                <a:ea typeface="+mn-ea"/>
                <a:cs typeface="+mn-cs"/>
              </a:rPr>
              <a:t>.</a:t>
            </a:r>
            <a:endParaRPr lang="en-US" dirty="0" smtClean="0"/>
          </a:p>
          <a:p>
            <a:r>
              <a:rPr lang="en-US" sz="1200" kern="1200" dirty="0" smtClean="0">
                <a:solidFill>
                  <a:schemeClr val="tx1"/>
                </a:solidFill>
                <a:effectLst/>
                <a:latin typeface="+mn-lt"/>
                <a:ea typeface="+mn-ea"/>
                <a:cs typeface="+mn-cs"/>
              </a:rPr>
              <a:t>But are all sins the same magnitude? All sins displease God, but not all sins have equal consequences. Adultery destroys marriage because it violates the marriage vow.</a:t>
            </a:r>
            <a:r>
              <a:rPr lang="en-SG" dirty="0" smtClean="0">
                <a:effectLst/>
              </a:rPr>
              <a:t> </a:t>
            </a:r>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Yet, in a real sense, lust also violates the marriage vow for a man to commit himself and devote himself only to his wife—but the result of lust certainly is not as severe as the result of adultery</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What is significant about Jesus picking the eye and hand (5:29-30)? Why not the ear and leg?</a:t>
            </a:r>
            <a:r>
              <a:rPr lang="en-SG" dirty="0" smtClean="0">
                <a:effectLst/>
              </a:rPr>
              <a:t> </a:t>
            </a:r>
            <a:endParaRPr lang="en-US" dirty="0" smtClean="0"/>
          </a:p>
          <a:p>
            <a:r>
              <a:rPr lang="en-US" dirty="0" smtClean="0"/>
              <a:t>The eye is the gateway to the imagination. If you watch what you see, you will watch what you think!</a:t>
            </a:r>
          </a:p>
          <a:p>
            <a:r>
              <a:rPr lang="en-US" dirty="0" smtClean="0"/>
              <a:t>What the eye sees affects what the hand does later. Therefore, the hand is particularly important. Our hands can be used for either good or evil purposes.</a:t>
            </a:r>
          </a:p>
          <a:p>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dirty="0" smtClean="0"/>
              <a:t>Did Jesus really and literally command us to gouge out our eye and cut off our hand (5:29-30)?</a:t>
            </a:r>
          </a:p>
          <a:p>
            <a:r>
              <a:rPr lang="en-US" dirty="0" smtClean="0"/>
              <a:t>Hmmm, I wonder why we ask if he really meant what he said! Surely he could be exaggerating to make his point!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The result is a society that devalues sex in marriage</a:t>
            </a:r>
            <a:r>
              <a:rPr lang="en-SG" sz="1200" kern="1200" dirty="0" smtClean="0">
                <a:solidFill>
                  <a:schemeClr val="tx1"/>
                </a:solidFill>
                <a:effectLst/>
                <a:latin typeface="+mn-lt"/>
                <a:ea typeface="+mn-ea"/>
                <a:cs typeface="+mn-cs"/>
              </a:rPr>
              <a:t>.</a:t>
            </a:r>
          </a:p>
          <a:p>
            <a:r>
              <a:rPr lang="en-SG" dirty="0" smtClean="0"/>
              <a:t>Marriage itself has been redefined as a relationship where two people love each other, despite being of the same gender.</a:t>
            </a:r>
          </a:p>
          <a:p>
            <a:r>
              <a:rPr lang="en-SG" dirty="0" smtClean="0"/>
              <a:t>Are we more sexually fulfilled today? To the contrary, watching explicit images leaves people lonely and unfulfilled.</a:t>
            </a:r>
          </a:p>
          <a:p>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dirty="0" smtClean="0"/>
              <a:t>But what is that point? He tells us explicitly: If your eye or hand so tempt you to follow your lustful passions instead of trusting Christ to help you get rid of them, you are not trusting Christ for salvation. </a:t>
            </a:r>
          </a:p>
          <a:p>
            <a:endParaRPr lang="en-US" dirty="0" smtClean="0"/>
          </a:p>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Indeed, you don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even </a:t>
            </a:r>
            <a:r>
              <a:rPr lang="en-US" sz="1200" i="1" kern="1200" dirty="0" smtClean="0">
                <a:solidFill>
                  <a:schemeClr val="tx1"/>
                </a:solidFill>
                <a:effectLst/>
                <a:latin typeface="+mn-lt"/>
                <a:ea typeface="+mn-ea"/>
                <a:cs typeface="+mn-cs"/>
              </a:rPr>
              <a:t>want</a:t>
            </a:r>
            <a:r>
              <a:rPr lang="en-US" sz="1200" kern="1200" dirty="0" smtClean="0">
                <a:solidFill>
                  <a:schemeClr val="tx1"/>
                </a:solidFill>
                <a:effectLst/>
                <a:latin typeface="+mn-lt"/>
                <a:ea typeface="+mn-ea"/>
                <a:cs typeface="+mn-cs"/>
              </a:rPr>
              <a:t> to be saved if you want to fulfill your lustful passions instead of entrusting yourself to Christ, so the result is to enter hell with two eyes and two hands. How tragic!</a:t>
            </a:r>
            <a:r>
              <a:rPr lang="en-SG" dirty="0" smtClean="0">
                <a:effectLst/>
              </a:rPr>
              <a:t> </a:t>
            </a:r>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Remove your sources of temptation!</a:t>
            </a:r>
            <a:r>
              <a:rPr lang="en-SG" dirty="0" smtClean="0">
                <a:effectLst/>
              </a:rPr>
              <a:t> </a:t>
            </a:r>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a:p>
            <a:r>
              <a:rPr lang="en-US" dirty="0" smtClean="0"/>
              <a:t>Would a one eyed and one-handed person be guaranteed not to sin?</a:t>
            </a:r>
          </a:p>
          <a:p>
            <a:r>
              <a:rPr lang="en-US" dirty="0" smtClean="0"/>
              <a:t>Obviously not—you can still lust with the left eye and still touch someone inappropriately with the left hand.</a:t>
            </a:r>
          </a:p>
          <a:p>
            <a:r>
              <a:rPr lang="en-US" dirty="0" smtClean="0"/>
              <a:t>Both the right eye and right hand were viewed as more valuable in antiquity, as most people then (as now) were right-handed. So the point is that we must be willing to take severe measures to protect ourselves from sin.</a:t>
            </a:r>
          </a:p>
          <a:p>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How are you doing in this area? Are you winning your battle against sexual immorality—or are you losing the battle?</a:t>
            </a:r>
            <a:r>
              <a:rPr lang="en-SG" dirty="0" smtClean="0">
                <a:effectLst/>
              </a:rPr>
              <a:t> </a:t>
            </a:r>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Never take off your wedding ring in public. The sign of marriage is on our hand!</a:t>
            </a:r>
            <a:r>
              <a:rPr lang="en-SG" dirty="0" smtClean="0">
                <a:effectLst/>
              </a:rPr>
              <a:t> </a:t>
            </a:r>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Avoid touching anything or anyone that encourages lust. Hug right—</a:t>
            </a:r>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dirty="0" smtClean="0"/>
              <a:t>—</a:t>
            </a:r>
            <a:r>
              <a:rPr lang="en-US" sz="1200" kern="1200" dirty="0" smtClean="0">
                <a:solidFill>
                  <a:schemeClr val="tx1"/>
                </a:solidFill>
                <a:effectLst/>
                <a:latin typeface="+mn-lt"/>
                <a:ea typeface="+mn-ea"/>
                <a:cs typeface="+mn-cs"/>
              </a:rPr>
              <a:t>but not the awkward hug!</a:t>
            </a:r>
            <a:r>
              <a:rPr lang="en-SG" dirty="0" smtClean="0">
                <a:effectLst/>
              </a:rPr>
              <a:t> </a:t>
            </a:r>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Vow and guard!</a:t>
            </a:r>
            <a:r>
              <a:rPr lang="en-SG" dirty="0" smtClean="0">
                <a:effectLst/>
              </a:rPr>
              <a:t> </a:t>
            </a:r>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If you first </a:t>
            </a:r>
            <a:r>
              <a:rPr lang="en-US" sz="1200" i="1" kern="1200" dirty="0" smtClean="0">
                <a:solidFill>
                  <a:schemeClr val="tx1"/>
                </a:solidFill>
                <a:effectLst/>
                <a:latin typeface="+mn-lt"/>
                <a:ea typeface="+mn-ea"/>
                <a:cs typeface="+mn-cs"/>
              </a:rPr>
              <a:t>don</a:t>
            </a:r>
            <a:r>
              <a:rPr lang="uk-UA" sz="1200" i="1"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t look</a:t>
            </a:r>
            <a:r>
              <a:rPr lang="en-US" sz="1200" kern="1200" dirty="0" smtClean="0">
                <a:solidFill>
                  <a:schemeClr val="tx1"/>
                </a:solidFill>
                <a:effectLst/>
                <a:latin typeface="+mn-lt"/>
                <a:ea typeface="+mn-ea"/>
                <a:cs typeface="+mn-cs"/>
              </a:rPr>
              <a:t>, then you </a:t>
            </a:r>
            <a:r>
              <a:rPr lang="en-US" sz="1200" i="1" kern="1200" dirty="0" smtClean="0">
                <a:solidFill>
                  <a:schemeClr val="tx1"/>
                </a:solidFill>
                <a:effectLst/>
                <a:latin typeface="+mn-lt"/>
                <a:ea typeface="+mn-ea"/>
                <a:cs typeface="+mn-cs"/>
              </a:rPr>
              <a:t>won</a:t>
            </a:r>
            <a:r>
              <a:rPr lang="uk-UA" sz="1200" i="1"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t act.</a:t>
            </a:r>
            <a:r>
              <a:rPr lang="en-SG" dirty="0" smtClean="0">
                <a:effectLst/>
              </a:rPr>
              <a:t> </a:t>
            </a:r>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dirty="0" smtClean="0"/>
              <a:t>Watch cleavage</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a:p>
            <a:r>
              <a:rPr lang="en-US" sz="1200" kern="1200" dirty="0" smtClean="0">
                <a:solidFill>
                  <a:schemeClr val="tx1"/>
                </a:solidFill>
                <a:effectLst/>
                <a:latin typeface="+mn-lt"/>
                <a:ea typeface="+mn-ea"/>
                <a:cs typeface="+mn-cs"/>
              </a:rPr>
              <a:t>In general, in our fallen state…</a:t>
            </a:r>
            <a:r>
              <a:rPr lang="en-SG" dirty="0" smtClean="0">
                <a:effectLst/>
              </a:rPr>
              <a:t> </a:t>
            </a:r>
          </a:p>
          <a:p>
            <a:r>
              <a:rPr lang="en-SG" dirty="0" smtClean="0"/>
              <a:t>• Women seek sex for relationships.</a:t>
            </a:r>
          </a:p>
          <a:p>
            <a:r>
              <a:rPr lang="en-SG" dirty="0" smtClean="0"/>
              <a:t>• Men seek relationships for sex.</a:t>
            </a:r>
          </a:p>
          <a:p>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570EA5-A1E1-604C-9649-F1F212790654}" type="slidenum">
              <a:rPr lang="en-US" sz="1200">
                <a:solidFill>
                  <a:srgbClr val="000000"/>
                </a:solidFill>
              </a:rPr>
              <a:pPr/>
              <a:t>70</a:t>
            </a:fld>
            <a:endParaRPr lang="en-US" sz="1200">
              <a:solidFill>
                <a:srgbClr val="000000"/>
              </a:solidFill>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Obviously Potiphar</a:t>
            </a:r>
            <a:r>
              <a:rPr lang="uk-UA" b="0" dirty="0" smtClean="0"/>
              <a:t>'</a:t>
            </a:r>
            <a:r>
              <a:rPr lang="en-US" b="0" dirty="0" smtClean="0"/>
              <a:t>s wife was the one to blame, but other</a:t>
            </a:r>
            <a:r>
              <a:rPr lang="en-US" b="0" baseline="0" dirty="0" smtClean="0"/>
              <a:t> women are like her.</a:t>
            </a:r>
            <a:endParaRPr lang="en-US" b="0" dirty="0"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b="1" dirty="0" smtClean="0"/>
              <a:t>How to Quit Porn: 6 Essential Steps </a:t>
            </a:r>
          </a:p>
          <a:p>
            <a:r>
              <a:rPr lang="en-US" dirty="0" smtClean="0"/>
              <a:t>Monday, April 23, 2012 | Written by </a:t>
            </a:r>
            <a:r>
              <a:rPr lang="en-US" dirty="0" smtClean="0">
                <a:hlinkClick r:id="rId3" tooltip="Posts by Guest Author"/>
              </a:rPr>
              <a:t>Guest Author</a:t>
            </a:r>
            <a:r>
              <a:rPr lang="en-US" dirty="0" smtClean="0"/>
              <a:t> </a:t>
            </a:r>
          </a:p>
          <a:p>
            <a:r>
              <a:rPr lang="en-US" dirty="0" smtClean="0"/>
              <a:t>Accessed 19 Feb 2017</a:t>
            </a:r>
          </a:p>
          <a:p>
            <a:r>
              <a:rPr lang="en-US" dirty="0" smtClean="0">
                <a:effectLst/>
              </a:rPr>
              <a:t>The first part to quitting porn is you really have to </a:t>
            </a:r>
            <a:r>
              <a:rPr lang="en-US" b="1" dirty="0" smtClean="0">
                <a:effectLst/>
              </a:rPr>
              <a:t>want to quit porn</a:t>
            </a:r>
            <a:r>
              <a:rPr lang="en-US" dirty="0" smtClean="0">
                <a:effectLst/>
              </a:rPr>
              <a:t>. You need to be sick and tired of porn and the sickness that it causes you in order to quit. If you are not committed, you will only be quitting until the next time you look. Deep inside you have to want to stop.</a:t>
            </a:r>
          </a:p>
          <a:p>
            <a:r>
              <a:rPr lang="en-US" dirty="0" smtClean="0"/>
              <a:t>Secondly, you have to be willing to </a:t>
            </a:r>
            <a:r>
              <a:rPr lang="en-US" b="1" dirty="0" smtClean="0"/>
              <a:t>do things you </a:t>
            </a:r>
            <a:r>
              <a:rPr lang="en-US" b="1" dirty="0" smtClean="0"/>
              <a:t>haven</a:t>
            </a:r>
            <a:r>
              <a:rPr lang="uk-UA" b="1" dirty="0" smtClean="0"/>
              <a:t>'</a:t>
            </a:r>
            <a:r>
              <a:rPr lang="en-US" b="1" dirty="0" smtClean="0"/>
              <a:t>t </a:t>
            </a:r>
            <a:r>
              <a:rPr lang="en-US" b="1" dirty="0" smtClean="0"/>
              <a:t>done before</a:t>
            </a:r>
            <a:r>
              <a:rPr lang="en-US" dirty="0" smtClean="0"/>
              <a:t>. Seriously, if you keep quitting the same way, </a:t>
            </a:r>
            <a:r>
              <a:rPr lang="en-US" dirty="0" smtClean="0"/>
              <a:t>you</a:t>
            </a:r>
            <a:r>
              <a:rPr lang="uk-UA" dirty="0" smtClean="0"/>
              <a:t>'</a:t>
            </a:r>
            <a:r>
              <a:rPr lang="en-US" dirty="0" smtClean="0"/>
              <a:t>re </a:t>
            </a:r>
            <a:r>
              <a:rPr lang="en-US" dirty="0" smtClean="0"/>
              <a:t>likely to fail again. To quit, you have to give up what </a:t>
            </a:r>
            <a:r>
              <a:rPr lang="en-US" dirty="0" smtClean="0"/>
              <a:t>you</a:t>
            </a:r>
            <a:r>
              <a:rPr lang="uk-UA" dirty="0" smtClean="0"/>
              <a:t>'</a:t>
            </a:r>
            <a:r>
              <a:rPr lang="en-US" dirty="0" err="1" smtClean="0"/>
              <a:t>ve</a:t>
            </a:r>
            <a:r>
              <a:rPr lang="en-US" dirty="0" smtClean="0"/>
              <a:t> </a:t>
            </a:r>
            <a:r>
              <a:rPr lang="en-US" dirty="0" smtClean="0"/>
              <a:t> been doing and do what you have to do.</a:t>
            </a:r>
          </a:p>
          <a:p>
            <a:r>
              <a:rPr lang="en-US" dirty="0" smtClean="0"/>
              <a:t>Thirdly, you have to </a:t>
            </a:r>
            <a:r>
              <a:rPr lang="en-US" b="1" dirty="0" smtClean="0"/>
              <a:t>be brutally honest with another person</a:t>
            </a:r>
            <a:r>
              <a:rPr lang="en-US" dirty="0" smtClean="0"/>
              <a:t>.  This person may be a male friend, your wife, a person of clergy, a life coach or a twelve step group person.  Somebody has to know the truth about your porn usage for you to get and stay free.</a:t>
            </a:r>
          </a:p>
          <a:p>
            <a:r>
              <a:rPr lang="en-US" dirty="0" smtClean="0"/>
              <a:t>Next, you have to do what I call </a:t>
            </a:r>
            <a:r>
              <a:rPr lang="ru-RU" dirty="0" smtClean="0"/>
              <a:t>"</a:t>
            </a:r>
            <a:r>
              <a:rPr lang="en-US" b="1" dirty="0" smtClean="0"/>
              <a:t>clean </a:t>
            </a:r>
            <a:r>
              <a:rPr lang="en-US" b="1" dirty="0" smtClean="0"/>
              <a:t>house</a:t>
            </a:r>
            <a:r>
              <a:rPr lang="en-US" dirty="0" smtClean="0"/>
              <a:t>.</a:t>
            </a:r>
            <a:r>
              <a:rPr lang="ru-RU" dirty="0" smtClean="0"/>
              <a:t>"</a:t>
            </a:r>
            <a:r>
              <a:rPr lang="en-US" dirty="0" smtClean="0"/>
              <a:t> </a:t>
            </a:r>
            <a:r>
              <a:rPr lang="en-US" dirty="0" smtClean="0"/>
              <a:t>You have to get rid of the porn you have. Throw away the discs, magazines, anything you have used as pornography, and make sure to dump and clean out your computer. This is just a start, some you have to clean house regularly.</a:t>
            </a:r>
          </a:p>
          <a:p>
            <a:r>
              <a:rPr lang="en-US" dirty="0" smtClean="0"/>
              <a:t>The next step is you have to </a:t>
            </a:r>
            <a:r>
              <a:rPr lang="en-US" b="1" dirty="0" smtClean="0"/>
              <a:t>block entry points</a:t>
            </a:r>
            <a:r>
              <a:rPr lang="en-US" dirty="0" smtClean="0"/>
              <a:t>. This means have a porn blocker and accountability software like </a:t>
            </a:r>
            <a:r>
              <a:rPr lang="en-US" dirty="0" smtClean="0">
                <a:hlinkClick r:id="rId4"/>
              </a:rPr>
              <a:t>Covenant Eyes</a:t>
            </a:r>
            <a:r>
              <a:rPr lang="en-US" dirty="0" smtClean="0"/>
              <a:t> on your phone, computer at home, and at the office. If you have people sending you compromising emails, block them. Unsubscribe from porn websites. You may have to decide if credit cards are a problem. You know how porn is coming into your life. If you had a gun to your head in a minute you could block entry points.</a:t>
            </a:r>
          </a:p>
          <a:p>
            <a:r>
              <a:rPr lang="en-US" dirty="0" smtClean="0"/>
              <a:t>Finally, </a:t>
            </a:r>
            <a:r>
              <a:rPr lang="en-US" b="1" dirty="0" smtClean="0"/>
              <a:t>get accountable to a man</a:t>
            </a:r>
            <a:r>
              <a:rPr lang="en-US" dirty="0" smtClean="0"/>
              <a:t> on a daily basis about your porn usage. Make a call a day and a commitment to call this person before you even consider looking at porn. People who set consequences for porn relapse do better. Seriously, if you look at porn, set a consequence. Some guys run laps, give money to the political party they </a:t>
            </a:r>
            <a:r>
              <a:rPr lang="en-US" dirty="0" smtClean="0"/>
              <a:t>don</a:t>
            </a:r>
            <a:r>
              <a:rPr lang="uk-UA" dirty="0" smtClean="0"/>
              <a:t>'</a:t>
            </a:r>
            <a:r>
              <a:rPr lang="en-US" dirty="0" smtClean="0"/>
              <a:t>t </a:t>
            </a:r>
            <a:r>
              <a:rPr lang="en-US" dirty="0" smtClean="0"/>
              <a:t>vote for, do leg lunges for a half mile, give up some privilege or just pick up trash on the highway for a few hours.</a:t>
            </a:r>
          </a:p>
          <a:p>
            <a:r>
              <a:rPr lang="en-US" dirty="0" smtClean="0"/>
              <a:t>You have to decide that you are worth living porn free. I decided that almost 25 years ago and just passed a polygraph verifying my freedom. I believe </a:t>
            </a:r>
            <a:r>
              <a:rPr lang="en-US" dirty="0" smtClean="0"/>
              <a:t>you</a:t>
            </a:r>
            <a:r>
              <a:rPr lang="uk-UA" dirty="0" smtClean="0"/>
              <a:t>'</a:t>
            </a:r>
            <a:r>
              <a:rPr lang="en-US" dirty="0" smtClean="0"/>
              <a:t>re </a:t>
            </a:r>
            <a:r>
              <a:rPr lang="en-US" dirty="0" smtClean="0"/>
              <a:t>worth it but your behavior will show you if you are. </a:t>
            </a:r>
            <a:r>
              <a:rPr lang="en-US" dirty="0" smtClean="0"/>
              <a:t>Don</a:t>
            </a:r>
            <a:r>
              <a:rPr lang="uk-UA" dirty="0" smtClean="0"/>
              <a:t>'</a:t>
            </a:r>
            <a:r>
              <a:rPr lang="en-US" dirty="0" smtClean="0"/>
              <a:t>t </a:t>
            </a:r>
            <a:r>
              <a:rPr lang="en-US" dirty="0" smtClean="0"/>
              <a:t>believe your words. Believe only your behaviors; otherwise, you can be in denial as to your commitment to being porn free.</a:t>
            </a:r>
          </a:p>
          <a:p>
            <a:r>
              <a:rPr lang="en-US" dirty="0" smtClean="0"/>
              <a:t>Remember, you are not the only one being affected if you are married. She is in pain because of your porn usage. Your children are being affected as well. They deserve the best man you can be. You decide. Do they get the porn-drunk you or the porn-free you? I recommend the porn-free you. </a:t>
            </a:r>
            <a:r>
              <a:rPr lang="en-US" dirty="0" smtClean="0"/>
              <a:t>It</a:t>
            </a:r>
            <a:r>
              <a:rPr lang="uk-UA" dirty="0" smtClean="0"/>
              <a:t>'</a:t>
            </a:r>
            <a:r>
              <a:rPr lang="en-US" dirty="0" smtClean="0"/>
              <a:t>s </a:t>
            </a:r>
            <a:r>
              <a:rPr lang="en-US" dirty="0" smtClean="0"/>
              <a:t>the better you.</a:t>
            </a:r>
          </a:p>
          <a:p>
            <a:r>
              <a:rPr lang="en-US" b="1" dirty="0" smtClean="0"/>
              <a:t>Photo credit: </a:t>
            </a:r>
            <a:r>
              <a:rPr lang="en-US" b="1" dirty="0" smtClean="0">
                <a:hlinkClick r:id="rId5"/>
              </a:rPr>
              <a:t>um_gngama</a:t>
            </a:r>
            <a:r>
              <a:rPr lang="en-US" b="1" dirty="0" smtClean="0">
                <a:hlinkClick r:id="rId6"/>
              </a:rPr>
              <a:t/>
            </a:r>
            <a:br>
              <a:rPr lang="en-US" b="1" dirty="0" smtClean="0">
                <a:hlinkClick r:id="rId6"/>
              </a:rPr>
            </a:br>
            <a:endParaRPr lang="en-US" b="1" dirty="0" smtClean="0"/>
          </a:p>
          <a:p>
            <a:r>
              <a:rPr lang="en-US" dirty="0" smtClean="0">
                <a:effectLst/>
              </a:rPr>
              <a:t>. . . .</a:t>
            </a:r>
          </a:p>
          <a:p>
            <a:r>
              <a:rPr lang="en-US" b="1" dirty="0" smtClean="0">
                <a:effectLst/>
              </a:rPr>
              <a:t>Douglas Weiss, Ph.D</a:t>
            </a:r>
            <a:r>
              <a:rPr lang="en-US" dirty="0" smtClean="0">
                <a:effectLst/>
              </a:rPr>
              <a:t>. is a nationally known author, speaker and licensed psychologist. He has appeared on many national talk shows including Oprah, Dr. Phil, Good Morning America and 20/20.  Dr. Weiss travels the country training professionals in the treatment of marriage, sexual addiction, and sexual abuse. Dr. Weiss is currently the executive director of Heart to Heart Counseling Center where his staff offers </a:t>
            </a:r>
            <a:r>
              <a:rPr lang="en-US" dirty="0" smtClean="0">
                <a:effectLst/>
                <a:hlinkClick r:id="rId7"/>
              </a:rPr>
              <a:t>3-Day Intensives</a:t>
            </a:r>
            <a:r>
              <a:rPr lang="en-US" dirty="0" smtClean="0">
                <a:effectLst/>
              </a:rPr>
              <a:t> and </a:t>
            </a:r>
            <a:r>
              <a:rPr lang="en-US" dirty="0" smtClean="0">
                <a:effectLst/>
                <a:hlinkClick r:id="rId8"/>
              </a:rPr>
              <a:t>Telephone Counseling</a:t>
            </a:r>
            <a:r>
              <a:rPr lang="en-US" dirty="0" smtClean="0">
                <a:effectLst/>
              </a:rPr>
              <a:t> in his Colorado Springs, Colorado office.</a:t>
            </a:r>
          </a:p>
          <a:p>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dirty="0" smtClean="0"/>
              <a:t>We men need to help each other here.</a:t>
            </a:r>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dirty="0" smtClean="0"/>
              <a:t>Protect your kids too.</a:t>
            </a:r>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79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smtClean="0">
              <a:latin typeface="Times New Roman" charset="0"/>
              <a:ea typeface="ＭＳ Ｐゴシック" charset="0"/>
              <a:cs typeface="ＭＳ Ｐゴシック" charset="0"/>
            </a:endParaRPr>
          </a:p>
          <a:p>
            <a:r>
              <a:rPr lang="en-US" dirty="0" smtClean="0">
                <a:latin typeface="Times New Roman" charset="0"/>
                <a:ea typeface="ＭＳ Ｐゴシック" charset="0"/>
                <a:cs typeface="ＭＳ Ｐゴシック" charset="0"/>
              </a:rPr>
              <a:t>Download this</a:t>
            </a:r>
            <a:r>
              <a:rPr lang="en-US" baseline="0" dirty="0" smtClean="0">
                <a:latin typeface="Times New Roman" charset="0"/>
                <a:ea typeface="ＭＳ Ｐゴシック" charset="0"/>
                <a:cs typeface="ＭＳ Ｐゴシック" charset="0"/>
              </a:rPr>
              <a:t> pdf for free.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Singles must win against fornication</a:t>
            </a:r>
            <a:r>
              <a:rPr lang="en-SG" sz="1200" kern="1200" dirty="0" smtClean="0">
                <a:solidFill>
                  <a:schemeClr val="tx1"/>
                </a:solidFill>
                <a:effectLst/>
                <a:latin typeface="+mn-lt"/>
                <a:ea typeface="+mn-ea"/>
                <a:cs typeface="+mn-cs"/>
              </a:rPr>
              <a:t>.</a:t>
            </a:r>
          </a:p>
          <a:p>
            <a:r>
              <a:rPr lang="en-SG" dirty="0" smtClean="0"/>
              <a:t>This week the Sacramento Bee announced that single adults in California now outnumber married adults. Why? People have given up on marriage.</a:t>
            </a:r>
          </a:p>
          <a:p>
            <a:r>
              <a:rPr lang="en-SG" dirty="0" smtClean="0"/>
              <a:t>As a single, are you keeping yourself pure until marriage?</a:t>
            </a:r>
          </a:p>
          <a:p>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dirty="0" err="1" smtClean="0"/>
              <a:t>XXXChurch.com</a:t>
            </a:r>
            <a:r>
              <a:rPr lang="en-US" dirty="0" smtClean="0"/>
              <a:t> is a free porn addiction accountability program.</a:t>
            </a:r>
          </a:p>
          <a:p>
            <a:r>
              <a:rPr lang="en-US" dirty="0" smtClean="0"/>
              <a:t>Investigate movies</a:t>
            </a:r>
            <a:r>
              <a:rPr lang="en-US" baseline="0" dirty="0" smtClean="0"/>
              <a:t> with Plugged In to see how many times sexually explicit images appear in a movie.</a:t>
            </a:r>
          </a:p>
          <a:p>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dirty="0" smtClean="0"/>
              <a:t>Those married must win against adultery.</a:t>
            </a:r>
          </a:p>
          <a:p>
            <a:r>
              <a:rPr lang="en-US" dirty="0" smtClean="0"/>
              <a:t>Having the advantage of sex in marriage obviously does not lead to people sexual purity. Many men who visit prostitutes are married men!</a:t>
            </a:r>
          </a:p>
          <a:p>
            <a:r>
              <a:rPr lang="en-US" dirty="0" smtClean="0"/>
              <a:t>A huge number of men commit adultery—from 20% to 65% I</a:t>
            </a:r>
            <a:r>
              <a:rPr lang="uk-UA" dirty="0" smtClean="0"/>
              <a:t>'</a:t>
            </a:r>
            <a:r>
              <a:rPr lang="en-US" dirty="0" err="1" smtClean="0"/>
              <a:t>ve</a:t>
            </a:r>
            <a:r>
              <a:rPr lang="en-US" dirty="0" smtClean="0"/>
              <a:t> read.</a:t>
            </a:r>
          </a:p>
          <a:p>
            <a:r>
              <a:rPr lang="en-US" dirty="0" smtClean="0"/>
              <a:t>As a married person, are you guarding the purity of your marriage?</a:t>
            </a:r>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4467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03996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3688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27730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8725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5412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14184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23330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19178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9601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80449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4425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47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12792245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image" Target="../media/image36.png"/><Relationship Id="rId1" Type="http://schemas.openxmlformats.org/officeDocument/2006/relationships/themeOverride" Target="../theme/themeOverride1.xml"/><Relationship Id="rId2"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4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4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5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5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5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5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5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6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2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3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6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6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6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6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6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6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6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6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6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70.png"/></Relationships>
</file>

<file path=ppt/slides/_rels/slide78.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1" Type="http://schemas.openxmlformats.org/officeDocument/2006/relationships/slideLayout" Target="../slideLayouts/slideLayout1.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9.xml"/><Relationship Id="rId3" Type="http://schemas.openxmlformats.org/officeDocument/2006/relationships/image" Target="../media/image7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1" Type="http://schemas.openxmlformats.org/officeDocument/2006/relationships/slideLayout" Target="../slideLayouts/slideLayout1.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1.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 y="-801077"/>
            <a:ext cx="8328173" cy="6795789"/>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smtClean="0">
                <a:solidFill>
                  <a:srgbClr val="FFFFFF"/>
                </a:solidFill>
                <a:effectLst>
                  <a:glow rad="127000">
                    <a:srgbClr val="000000"/>
                  </a:glow>
                </a:effectLst>
                <a:latin typeface="Arial" charset="0"/>
                <a:ea typeface="ＭＳ Ｐゴシック" charset="0"/>
                <a:cs typeface="ＭＳ Ｐゴシック" charset="0"/>
              </a:rPr>
              <a:t>Matthew 5:27-30</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Dr. Rick Griffith, Crossroads International Church</a:t>
            </a:r>
          </a:p>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www.BibleStudyDownloads.org</a:t>
            </a:r>
          </a:p>
        </p:txBody>
      </p:sp>
      <p:pic>
        <p:nvPicPr>
          <p:cNvPr id="2" name="Picture 1"/>
          <p:cNvPicPr>
            <a:picLocks noChangeAspect="1"/>
          </p:cNvPicPr>
          <p:nvPr/>
        </p:nvPicPr>
        <p:blipFill>
          <a:blip r:embed="rId3"/>
          <a:stretch>
            <a:fillRect/>
          </a:stretch>
        </p:blipFill>
        <p:spPr>
          <a:xfrm>
            <a:off x="1812802" y="-12156"/>
            <a:ext cx="7346461" cy="5994712"/>
          </a:xfrm>
          <a:prstGeom prst="rect">
            <a:avLst/>
          </a:prstGeom>
        </p:spPr>
      </p:pic>
      <p:sp>
        <p:nvSpPr>
          <p:cNvPr id="900098" name="Rectangle 2"/>
          <p:cNvSpPr>
            <a:spLocks noGrp="1" noChangeArrowheads="1"/>
          </p:cNvSpPr>
          <p:nvPr>
            <p:ph type="ctrTitle"/>
          </p:nvPr>
        </p:nvSpPr>
        <p:spPr>
          <a:xfrm>
            <a:off x="-58615" y="-62706"/>
            <a:ext cx="9120186" cy="1117784"/>
          </a:xfrm>
          <a:effectLst>
            <a:outerShdw blurRad="63500" dist="35921" dir="2700000" algn="ctr" rotWithShape="0">
              <a:schemeClr val="tx2">
                <a:alpha val="74998"/>
              </a:schemeClr>
            </a:outerShdw>
          </a:effectLst>
          <a:extLst/>
        </p:spPr>
        <p:txBody>
          <a:bodyPr/>
          <a:lstStyle/>
          <a:p>
            <a:pPr algn="l">
              <a:defRPr/>
            </a:pPr>
            <a:r>
              <a:rPr lang="en-US" sz="6600" b="1" dirty="0" smtClean="0">
                <a:effectLst>
                  <a:glow rad="127000">
                    <a:schemeClr val="tx1"/>
                  </a:glow>
                </a:effectLst>
                <a:latin typeface="Arial" charset="0"/>
                <a:ea typeface="ＭＳ Ｐゴシック" charset="0"/>
                <a:cs typeface="ＭＳ Ｐゴシック" charset="0"/>
              </a:rPr>
              <a:t>Straight Talk on</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039025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21534"/>
          <a:stretch/>
        </p:blipFill>
        <p:spPr>
          <a:xfrm>
            <a:off x="-1" y="-1"/>
            <a:ext cx="9142405"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0598"/>
            <a:ext cx="9144000" cy="1086599"/>
          </a:xfrm>
          <a:effectLst>
            <a:outerShdw blurRad="63500" dist="35921" dir="2700000" algn="ctr" rotWithShape="0">
              <a:schemeClr val="tx2">
                <a:alpha val="74998"/>
              </a:schemeClr>
            </a:outerShdw>
          </a:effectLst>
          <a:extLst/>
        </p:spPr>
        <p:txBody>
          <a:bodyPr anchor="ctr"/>
          <a:lstStyle/>
          <a:p>
            <a:pPr>
              <a:defRPr/>
            </a:pPr>
            <a:r>
              <a:rPr lang="en-US" sz="4800" b="1" i="1" dirty="0" smtClean="0">
                <a:effectLst>
                  <a:glow rad="127000">
                    <a:schemeClr val="tx1"/>
                  </a:glow>
                </a:effectLst>
                <a:latin typeface="Arial" charset="0"/>
                <a:ea typeface="ＭＳ Ｐゴシック" charset="0"/>
                <a:cs typeface="ＭＳ Ｐゴシック" charset="0"/>
              </a:rPr>
              <a:t>How </a:t>
            </a:r>
            <a:r>
              <a:rPr lang="en-US" sz="4800" b="1" i="1" dirty="0">
                <a:effectLst>
                  <a:glow rad="127000">
                    <a:schemeClr val="tx1"/>
                  </a:glow>
                </a:effectLst>
                <a:latin typeface="Arial" charset="0"/>
                <a:ea typeface="ＭＳ Ｐゴシック" charset="0"/>
                <a:cs typeface="ＭＳ Ｐゴシック" charset="0"/>
              </a:rPr>
              <a:t>can you guard yourself from </a:t>
            </a:r>
            <a:r>
              <a:rPr lang="en-US" sz="4800" b="1" i="1" dirty="0">
                <a:solidFill>
                  <a:srgbClr val="FFFF00"/>
                </a:solidFill>
                <a:effectLst>
                  <a:glow rad="127000">
                    <a:schemeClr val="tx1"/>
                  </a:glow>
                </a:effectLst>
                <a:latin typeface="Arial" charset="0"/>
                <a:ea typeface="ＭＳ Ｐゴシック" charset="0"/>
                <a:cs typeface="ＭＳ Ｐゴシック" charset="0"/>
              </a:rPr>
              <a:t>sexual</a:t>
            </a:r>
            <a:r>
              <a:rPr lang="en-US" sz="4800" b="1" i="1" dirty="0">
                <a:effectLst>
                  <a:glow rad="127000">
                    <a:schemeClr val="tx1"/>
                  </a:glow>
                </a:effectLst>
                <a:latin typeface="Arial" charset="0"/>
                <a:ea typeface="ＭＳ Ｐゴシック" charset="0"/>
                <a:cs typeface="ＭＳ Ｐゴシック" charset="0"/>
              </a:rPr>
              <a:t> </a:t>
            </a:r>
            <a:r>
              <a:rPr lang="en-US" sz="4800" b="1" i="1" dirty="0" smtClean="0">
                <a:effectLst>
                  <a:glow rad="127000">
                    <a:schemeClr val="tx1"/>
                  </a:glow>
                </a:effectLst>
                <a:latin typeface="Arial" charset="0"/>
                <a:ea typeface="ＭＳ Ｐゴシック" charset="0"/>
                <a:cs typeface="ＭＳ Ｐゴシック" charset="0"/>
              </a:rPr>
              <a:t>sin?</a:t>
            </a:r>
            <a:endParaRPr lang="en-US" sz="48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228298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8200" y="0"/>
            <a:ext cx="745160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086599"/>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The Sermon on the Mount</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771401"/>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smtClean="0">
                <a:effectLst>
                  <a:glow rad="127000">
                    <a:schemeClr val="tx1"/>
                  </a:glow>
                </a:effectLst>
                <a:latin typeface="Arial" charset="0"/>
                <a:ea typeface="ＭＳ Ｐゴシック" charset="0"/>
                <a:cs typeface="ＭＳ Ｐゴシック" charset="0"/>
              </a:rPr>
              <a:t>A Heart Issue</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982585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103" y="-1"/>
            <a:ext cx="9157103" cy="5733143"/>
          </a:xfrm>
          <a:prstGeom prst="rect">
            <a:avLst/>
          </a:prstGeom>
        </p:spPr>
      </p:pic>
      <p:sp>
        <p:nvSpPr>
          <p:cNvPr id="900098" name="Rectangle 2"/>
          <p:cNvSpPr>
            <a:spLocks noGrp="1" noChangeArrowheads="1"/>
          </p:cNvSpPr>
          <p:nvPr>
            <p:ph type="ctrTitle"/>
          </p:nvPr>
        </p:nvSpPr>
        <p:spPr>
          <a:xfrm>
            <a:off x="0" y="5860143"/>
            <a:ext cx="9144000" cy="880382"/>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Inscribed by </a:t>
            </a:r>
            <a:r>
              <a:rPr lang="en-US" sz="4800" b="1" dirty="0" smtClean="0">
                <a:effectLst>
                  <a:glow rad="127000">
                    <a:schemeClr val="tx1"/>
                  </a:glow>
                </a:effectLst>
                <a:latin typeface="Arial" charset="0"/>
                <a:ea typeface="ＭＳ Ｐゴシック" charset="0"/>
                <a:cs typeface="ＭＳ Ｐゴシック" charset="0"/>
              </a:rPr>
              <a:t>God</a:t>
            </a:r>
            <a:r>
              <a:rPr lang="uk-UA"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s </a:t>
            </a:r>
            <a:r>
              <a:rPr lang="en-US" sz="4800" b="1" dirty="0" smtClean="0">
                <a:effectLst>
                  <a:glow rad="127000">
                    <a:schemeClr val="tx1"/>
                  </a:glow>
                </a:effectLst>
                <a:latin typeface="Arial" charset="0"/>
                <a:ea typeface="ＭＳ Ｐゴシック" charset="0"/>
                <a:cs typeface="ＭＳ Ｐゴシック" charset="0"/>
              </a:rPr>
              <a:t>hand</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1324621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21534"/>
          <a:stretch/>
        </p:blipFill>
        <p:spPr>
          <a:xfrm>
            <a:off x="-1" y="-1"/>
            <a:ext cx="9142405"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0598"/>
            <a:ext cx="9144000" cy="1086599"/>
          </a:xfrm>
          <a:effectLst>
            <a:outerShdw blurRad="63500" dist="35921" dir="2700000" algn="ctr" rotWithShape="0">
              <a:schemeClr val="tx2">
                <a:alpha val="74998"/>
              </a:schemeClr>
            </a:outerShdw>
          </a:effectLst>
          <a:extLst/>
        </p:spPr>
        <p:txBody>
          <a:bodyPr anchor="ctr"/>
          <a:lstStyle/>
          <a:p>
            <a:pPr>
              <a:defRPr/>
            </a:pPr>
            <a:r>
              <a:rPr lang="en-US" sz="4800" b="1" i="1" dirty="0" smtClean="0">
                <a:effectLst>
                  <a:glow rad="127000">
                    <a:schemeClr val="tx1"/>
                  </a:glow>
                </a:effectLst>
                <a:latin typeface="Arial" charset="0"/>
                <a:ea typeface="ＭＳ Ｐゴシック" charset="0"/>
                <a:cs typeface="ＭＳ Ｐゴシック" charset="0"/>
              </a:rPr>
              <a:t>How </a:t>
            </a:r>
            <a:r>
              <a:rPr lang="en-US" sz="4800" b="1" i="1" dirty="0">
                <a:effectLst>
                  <a:glow rad="127000">
                    <a:schemeClr val="tx1"/>
                  </a:glow>
                </a:effectLst>
                <a:latin typeface="Arial" charset="0"/>
                <a:ea typeface="ＭＳ Ｐゴシック" charset="0"/>
                <a:cs typeface="ＭＳ Ｐゴシック" charset="0"/>
              </a:rPr>
              <a:t>can you guard yourself from </a:t>
            </a:r>
            <a:r>
              <a:rPr lang="en-US" sz="4800" b="1" i="1" dirty="0">
                <a:solidFill>
                  <a:srgbClr val="FFFF00"/>
                </a:solidFill>
                <a:effectLst>
                  <a:glow rad="127000">
                    <a:schemeClr val="tx1"/>
                  </a:glow>
                </a:effectLst>
                <a:latin typeface="Arial" charset="0"/>
                <a:ea typeface="ＭＳ Ｐゴシック" charset="0"/>
                <a:cs typeface="ＭＳ Ｐゴシック" charset="0"/>
              </a:rPr>
              <a:t>sexual</a:t>
            </a:r>
            <a:r>
              <a:rPr lang="en-US" sz="4800" b="1" i="1" dirty="0">
                <a:effectLst>
                  <a:glow rad="127000">
                    <a:schemeClr val="tx1"/>
                  </a:glow>
                </a:effectLst>
                <a:latin typeface="Arial" charset="0"/>
                <a:ea typeface="ＭＳ Ｐゴシック" charset="0"/>
                <a:cs typeface="ＭＳ Ｐゴシック" charset="0"/>
              </a:rPr>
              <a:t> </a:t>
            </a:r>
            <a:r>
              <a:rPr lang="en-US" sz="4800" b="1" i="1" dirty="0" smtClean="0">
                <a:effectLst>
                  <a:glow rad="127000">
                    <a:schemeClr val="tx1"/>
                  </a:glow>
                </a:effectLst>
                <a:latin typeface="Arial" charset="0"/>
                <a:ea typeface="ＭＳ Ｐゴシック" charset="0"/>
                <a:cs typeface="ＭＳ Ｐゴシック" charset="0"/>
              </a:rPr>
              <a:t>sin?</a:t>
            </a:r>
            <a:endParaRPr lang="en-US" sz="4800" b="1" i="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rot="20624860">
            <a:off x="-1596" y="3432368"/>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i="1" dirty="0" smtClean="0">
                <a:effectLst>
                  <a:glow rad="127000">
                    <a:schemeClr val="tx1"/>
                  </a:glow>
                </a:effectLst>
                <a:latin typeface="Arial" charset="0"/>
                <a:ea typeface="ＭＳ Ｐゴシック" charset="0"/>
                <a:cs typeface="ＭＳ Ｐゴシック" charset="0"/>
              </a:rPr>
              <a:t>Two ways</a:t>
            </a:r>
            <a:r>
              <a:rPr lang="is-IS" sz="6600" b="1" i="1" dirty="0" smtClean="0">
                <a:effectLst>
                  <a:glow rad="127000">
                    <a:schemeClr val="tx1"/>
                  </a:glow>
                </a:effectLst>
                <a:latin typeface="Arial" charset="0"/>
                <a:ea typeface="ＭＳ Ｐゴシック" charset="0"/>
                <a:cs typeface="ＭＳ Ｐゴシック" charset="0"/>
              </a:rPr>
              <a:t>…</a:t>
            </a:r>
            <a:endParaRPr lang="en-US" sz="6600" b="1" i="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2247" y="5828386"/>
            <a:ext cx="8754345"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i="1" dirty="0" smtClean="0">
                <a:effectLst>
                  <a:glow rad="127000">
                    <a:schemeClr val="tx1"/>
                  </a:glow>
                </a:effectLst>
                <a:latin typeface="Arial" charset="0"/>
                <a:ea typeface="ＭＳ Ｐゴシック" charset="0"/>
                <a:cs typeface="ＭＳ Ｐゴシック" charset="0"/>
              </a:rPr>
              <a:t>Matthew 5:27-30</a:t>
            </a:r>
            <a:endParaRPr lang="en-US" sz="48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204686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8"/>
            <a:ext cx="9144000" cy="3526531"/>
          </a:xfrm>
          <a:effectLst>
            <a:outerShdw blurRad="63500" dist="35921" dir="2700000" algn="ctr" rotWithShape="0">
              <a:schemeClr val="tx2">
                <a:alpha val="74998"/>
              </a:schemeClr>
            </a:outerShdw>
          </a:effectLst>
          <a:extLst/>
        </p:spPr>
        <p:txBody>
          <a:bodyPr anchor="ctr"/>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You </a:t>
            </a:r>
            <a:r>
              <a:rPr lang="en-US" sz="3600" b="1" dirty="0">
                <a:effectLst>
                  <a:glow rad="127000">
                    <a:schemeClr val="tx1"/>
                  </a:glow>
                </a:effectLst>
                <a:latin typeface="Arial" charset="0"/>
                <a:ea typeface="ＭＳ Ｐゴシック" charset="0"/>
                <a:cs typeface="ＭＳ Ｐゴシック" charset="0"/>
              </a:rPr>
              <a:t>have heard the commandment that says, </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You </a:t>
            </a:r>
            <a:r>
              <a:rPr lang="en-US" sz="3600" b="1" dirty="0">
                <a:effectLst>
                  <a:glow rad="127000">
                    <a:schemeClr val="tx1"/>
                  </a:glow>
                </a:effectLst>
                <a:latin typeface="Arial" charset="0"/>
                <a:ea typeface="ＭＳ Ｐゴシック" charset="0"/>
                <a:cs typeface="ＭＳ Ｐゴシック" charset="0"/>
              </a:rPr>
              <a:t>must not commit </a:t>
            </a:r>
            <a:r>
              <a:rPr lang="en-US" sz="3600" b="1" dirty="0" smtClean="0">
                <a:effectLst>
                  <a:glow rad="127000">
                    <a:schemeClr val="tx1"/>
                  </a:glow>
                </a:effectLst>
                <a:latin typeface="Arial" charset="0"/>
                <a:ea typeface="ＭＳ Ｐゴシック" charset="0"/>
                <a:cs typeface="ＭＳ Ｐゴシック" charset="0"/>
              </a:rPr>
              <a:t>adultery</a:t>
            </a:r>
            <a:r>
              <a:rPr lang="uk-UA" sz="3600" b="1" dirty="0" smtClean="0">
                <a:effectLst>
                  <a:glow rad="127000">
                    <a:schemeClr val="tx1"/>
                  </a:glow>
                </a:effectLst>
                <a:latin typeface="Arial" charset="0"/>
                <a:ea typeface="ＭＳ Ｐゴシック" charset="0"/>
                <a:cs typeface="ＭＳ Ｐゴシック" charset="0"/>
              </a:rPr>
              <a:t>'</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smtClean="0">
                <a:effectLst>
                  <a:glow rad="127000">
                    <a:schemeClr val="tx1"/>
                  </a:glow>
                </a:effectLst>
                <a:latin typeface="Arial" charset="0"/>
                <a:ea typeface="ＭＳ Ｐゴシック" charset="0"/>
                <a:cs typeface="ＭＳ Ｐゴシック" charset="0"/>
              </a:rPr>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(5:27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grpSp>
        <p:nvGrpSpPr>
          <p:cNvPr id="2" name="Group 1"/>
          <p:cNvGrpSpPr/>
          <p:nvPr/>
        </p:nvGrpSpPr>
        <p:grpSpPr>
          <a:xfrm>
            <a:off x="0" y="3556000"/>
            <a:ext cx="9214884" cy="3302000"/>
            <a:chOff x="0" y="3556000"/>
            <a:chExt cx="9214884" cy="3302000"/>
          </a:xfrm>
        </p:grpSpPr>
        <p:pic>
          <p:nvPicPr>
            <p:cNvPr id="4" name="Picture 3"/>
            <p:cNvPicPr>
              <a:picLocks noChangeAspect="1"/>
            </p:cNvPicPr>
            <p:nvPr/>
          </p:nvPicPr>
          <p:blipFill>
            <a:blip r:embed="rId3"/>
            <a:stretch>
              <a:fillRect/>
            </a:stretch>
          </p:blipFill>
          <p:spPr>
            <a:xfrm>
              <a:off x="0" y="3556000"/>
              <a:ext cx="9214884" cy="3302000"/>
            </a:xfrm>
            <a:prstGeom prst="rect">
              <a:avLst/>
            </a:prstGeom>
          </p:spPr>
        </p:pic>
        <p:pic>
          <p:nvPicPr>
            <p:cNvPr id="5" name="Picture 4"/>
            <p:cNvPicPr>
              <a:picLocks noChangeAspect="1"/>
            </p:cNvPicPr>
            <p:nvPr/>
          </p:nvPicPr>
          <p:blipFill rotWithShape="1">
            <a:blip r:embed="rId3"/>
            <a:srcRect l="29963" r="59883" b="81673"/>
            <a:stretch/>
          </p:blipFill>
          <p:spPr>
            <a:xfrm>
              <a:off x="83544" y="3622848"/>
              <a:ext cx="4110415" cy="3095195"/>
            </a:xfrm>
            <a:prstGeom prst="rect">
              <a:avLst/>
            </a:prstGeom>
          </p:spPr>
        </p:pic>
      </p:grpSp>
      <p:sp>
        <p:nvSpPr>
          <p:cNvPr id="7" name="Rectangle 2"/>
          <p:cNvSpPr txBox="1">
            <a:spLocks noChangeArrowheads="1"/>
          </p:cNvSpPr>
          <p:nvPr/>
        </p:nvSpPr>
        <p:spPr bwMode="auto">
          <a:xfrm>
            <a:off x="2" y="3710607"/>
            <a:ext cx="4778772" cy="29572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6000" b="1" dirty="0" smtClean="0">
                <a:solidFill>
                  <a:schemeClr val="tx2"/>
                </a:solidFill>
                <a:effectLst>
                  <a:glow rad="127000">
                    <a:schemeClr val="bg1"/>
                  </a:glow>
                </a:effectLst>
                <a:latin typeface="Times"/>
                <a:ea typeface="ＭＳ Ｐゴシック" charset="0"/>
                <a:cs typeface="Times"/>
              </a:rPr>
              <a:t>"</a:t>
            </a:r>
            <a:r>
              <a:rPr lang="en-US" sz="6000" b="1" dirty="0" smtClean="0">
                <a:solidFill>
                  <a:schemeClr val="tx2"/>
                </a:solidFill>
                <a:effectLst>
                  <a:glow rad="127000">
                    <a:schemeClr val="bg1"/>
                  </a:glow>
                </a:effectLst>
                <a:latin typeface="Times"/>
                <a:ea typeface="ＭＳ Ｐゴシック" charset="0"/>
                <a:cs typeface="Times"/>
              </a:rPr>
              <a:t>Thou shalt not commit adultery</a:t>
            </a:r>
            <a:r>
              <a:rPr lang="ru-RU" sz="6000" b="1" dirty="0" smtClean="0">
                <a:solidFill>
                  <a:schemeClr val="tx2"/>
                </a:solidFill>
                <a:effectLst>
                  <a:glow rad="127000">
                    <a:schemeClr val="bg1"/>
                  </a:glow>
                </a:effectLst>
                <a:latin typeface="Times"/>
                <a:ea typeface="ＭＳ Ｐゴシック" charset="0"/>
                <a:cs typeface="Times"/>
              </a:rPr>
              <a:t>"</a:t>
            </a:r>
            <a:endParaRPr lang="en-US" sz="6000" b="1" dirty="0">
              <a:solidFill>
                <a:schemeClr val="tx2"/>
              </a:solidFill>
              <a:effectLst>
                <a:glow rad="127000">
                  <a:schemeClr val="bg1"/>
                </a:glow>
              </a:effectLst>
              <a:latin typeface="Times"/>
              <a:ea typeface="ＭＳ Ｐゴシック" charset="0"/>
              <a:cs typeface="Times"/>
            </a:endParaRPr>
          </a:p>
        </p:txBody>
      </p:sp>
    </p:spTree>
    <p:extLst>
      <p:ext uri="{BB962C8B-B14F-4D97-AF65-F5344CB8AC3E}">
        <p14:creationId xmlns:p14="http://schemas.microsoft.com/office/powerpoint/2010/main" val="1715706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36769" y="-2276069"/>
            <a:ext cx="9144000" cy="1963454"/>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But </a:t>
            </a:r>
            <a:r>
              <a:rPr lang="en-US" sz="3600" b="1" dirty="0">
                <a:effectLst>
                  <a:glow rad="127000">
                    <a:schemeClr val="tx1"/>
                  </a:glow>
                </a:effectLst>
                <a:latin typeface="Arial" charset="0"/>
                <a:ea typeface="ＭＳ Ｐゴシック" charset="0"/>
                <a:cs typeface="ＭＳ Ｐゴシック" charset="0"/>
              </a:rPr>
              <a:t>I say, anyone who even looks at a woman with lust has already committed adultery with her in his </a:t>
            </a:r>
            <a:r>
              <a:rPr lang="en-US" sz="3600" b="1" dirty="0" smtClean="0">
                <a:effectLst>
                  <a:glow rad="127000">
                    <a:schemeClr val="tx1"/>
                  </a:glow>
                </a:effectLst>
                <a:latin typeface="Arial" charset="0"/>
                <a:ea typeface="ＭＳ Ｐゴシック" charset="0"/>
                <a:cs typeface="ＭＳ Ｐゴシック" charset="0"/>
              </a:rPr>
              <a:t>heart</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smtClean="0">
                <a:effectLst>
                  <a:glow rad="127000">
                    <a:schemeClr val="tx1"/>
                  </a:glow>
                </a:effectLst>
                <a:latin typeface="Arial" charset="0"/>
                <a:ea typeface="ＭＳ Ｐゴシック" charset="0"/>
                <a:cs typeface="ＭＳ Ｐゴシック" charset="0"/>
              </a:rPr>
              <a:t>(5:28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7384" y="39077"/>
            <a:ext cx="8989847" cy="4890477"/>
          </a:xfrm>
          <a:prstGeom prst="rect">
            <a:avLst/>
          </a:prstGeom>
        </p:spPr>
      </p:pic>
    </p:spTree>
    <p:extLst>
      <p:ext uri="{BB962C8B-B14F-4D97-AF65-F5344CB8AC3E}">
        <p14:creationId xmlns:p14="http://schemas.microsoft.com/office/powerpoint/2010/main" val="17407950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80303" y="3556000"/>
            <a:ext cx="5959231" cy="3299924"/>
          </a:xfrm>
          <a:prstGeom prst="rect">
            <a:avLst/>
          </a:prstGeom>
        </p:spPr>
      </p:pic>
      <p:sp>
        <p:nvSpPr>
          <p:cNvPr id="900098" name="Rectangle 2"/>
          <p:cNvSpPr>
            <a:spLocks noGrp="1" noChangeArrowheads="1"/>
          </p:cNvSpPr>
          <p:nvPr>
            <p:ph type="ctrTitle"/>
          </p:nvPr>
        </p:nvSpPr>
        <p:spPr>
          <a:xfrm>
            <a:off x="0" y="29469"/>
            <a:ext cx="9144000" cy="3526531"/>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So </a:t>
            </a:r>
            <a:r>
              <a:rPr lang="en-US" sz="3600" b="1" dirty="0">
                <a:effectLst>
                  <a:glow rad="127000">
                    <a:schemeClr val="tx1"/>
                  </a:glow>
                </a:effectLst>
                <a:latin typeface="Arial" charset="0"/>
                <a:ea typeface="ＭＳ Ｐゴシック" charset="0"/>
                <a:cs typeface="ＭＳ Ｐゴシック" charset="0"/>
              </a:rPr>
              <a:t>if your eye—even your good eye—causes you to lust, gouge it out and throw it away. It is better for you to lose one part of your body than for your whole body to be thrown into </a:t>
            </a:r>
            <a:r>
              <a:rPr lang="en-US" sz="3600" b="1" dirty="0" smtClean="0">
                <a:effectLst>
                  <a:glow rad="127000">
                    <a:schemeClr val="tx1"/>
                  </a:glow>
                </a:effectLst>
                <a:latin typeface="Arial" charset="0"/>
                <a:ea typeface="ＭＳ Ｐゴシック" charset="0"/>
                <a:cs typeface="ＭＳ Ｐゴシック" charset="0"/>
              </a:rPr>
              <a:t>hell</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smtClean="0">
                <a:effectLst>
                  <a:glow rad="127000">
                    <a:schemeClr val="tx1"/>
                  </a:glow>
                </a:effectLst>
                <a:latin typeface="Arial" charset="0"/>
                <a:ea typeface="ＭＳ Ｐゴシック" charset="0"/>
                <a:cs typeface="ＭＳ Ｐゴシック" charset="0"/>
              </a:rPr>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(5:29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396033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r="56965"/>
          <a:stretch/>
        </p:blipFill>
        <p:spPr>
          <a:xfrm>
            <a:off x="0" y="29469"/>
            <a:ext cx="3661833" cy="68072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661833" y="50801"/>
            <a:ext cx="4825999" cy="6807199"/>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And </a:t>
            </a:r>
            <a:r>
              <a:rPr lang="en-US" sz="3600" b="1" dirty="0">
                <a:effectLst>
                  <a:glow rad="127000">
                    <a:schemeClr val="tx1"/>
                  </a:glow>
                </a:effectLst>
                <a:latin typeface="Arial" charset="0"/>
                <a:ea typeface="ＭＳ Ｐゴシック" charset="0"/>
                <a:cs typeface="ＭＳ Ｐゴシック" charset="0"/>
              </a:rPr>
              <a:t>if your right hand causes you to sin, cut it off and throw it away. It is better for you to lose one part of your body than for your whole body to go into </a:t>
            </a:r>
            <a:r>
              <a:rPr lang="en-US" sz="3600" b="1" dirty="0" smtClean="0">
                <a:effectLst>
                  <a:glow rad="127000">
                    <a:schemeClr val="tx1"/>
                  </a:glow>
                </a:effectLst>
                <a:latin typeface="Arial" charset="0"/>
                <a:ea typeface="ＭＳ Ｐゴシック" charset="0"/>
                <a:cs typeface="ＭＳ Ｐゴシック" charset="0"/>
              </a:rPr>
              <a:t>hell</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smtClean="0">
                <a:effectLst>
                  <a:glow rad="127000">
                    <a:schemeClr val="tx1"/>
                  </a:glow>
                </a:effectLst>
                <a:latin typeface="Arial" charset="0"/>
                <a:ea typeface="ＭＳ Ｐゴシック" charset="0"/>
                <a:cs typeface="ＭＳ Ｐゴシック" charset="0"/>
              </a:rPr>
              <a:t>(5:30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859054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21534"/>
          <a:stretch/>
        </p:blipFill>
        <p:spPr>
          <a:xfrm>
            <a:off x="-1" y="-1"/>
            <a:ext cx="9142405"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0598"/>
            <a:ext cx="9144000" cy="1086599"/>
          </a:xfrm>
          <a:effectLst>
            <a:outerShdw blurRad="63500" dist="35921" dir="2700000" algn="ctr" rotWithShape="0">
              <a:schemeClr val="tx2">
                <a:alpha val="74998"/>
              </a:schemeClr>
            </a:outerShdw>
          </a:effectLst>
          <a:extLst/>
        </p:spPr>
        <p:txBody>
          <a:bodyPr anchor="ctr"/>
          <a:lstStyle/>
          <a:p>
            <a:pPr>
              <a:defRPr/>
            </a:pPr>
            <a:r>
              <a:rPr lang="en-US" sz="4800" b="1" i="1" dirty="0" smtClean="0">
                <a:effectLst>
                  <a:glow rad="127000">
                    <a:schemeClr val="tx1"/>
                  </a:glow>
                </a:effectLst>
                <a:latin typeface="Arial" charset="0"/>
                <a:ea typeface="ＭＳ Ｐゴシック" charset="0"/>
                <a:cs typeface="ＭＳ Ｐゴシック" charset="0"/>
              </a:rPr>
              <a:t>How </a:t>
            </a:r>
            <a:r>
              <a:rPr lang="en-US" sz="4800" b="1" i="1" dirty="0">
                <a:effectLst>
                  <a:glow rad="127000">
                    <a:schemeClr val="tx1"/>
                  </a:glow>
                </a:effectLst>
                <a:latin typeface="Arial" charset="0"/>
                <a:ea typeface="ＭＳ Ｐゴシック" charset="0"/>
                <a:cs typeface="ＭＳ Ｐゴシック" charset="0"/>
              </a:rPr>
              <a:t>can you guard yourself from </a:t>
            </a:r>
            <a:r>
              <a:rPr lang="en-US" sz="4800" b="1" i="1" dirty="0">
                <a:solidFill>
                  <a:srgbClr val="FFFF00"/>
                </a:solidFill>
                <a:effectLst>
                  <a:glow rad="127000">
                    <a:schemeClr val="tx1"/>
                  </a:glow>
                </a:effectLst>
                <a:latin typeface="Arial" charset="0"/>
                <a:ea typeface="ＭＳ Ｐゴシック" charset="0"/>
                <a:cs typeface="ＭＳ Ｐゴシック" charset="0"/>
              </a:rPr>
              <a:t>sexual</a:t>
            </a:r>
            <a:r>
              <a:rPr lang="en-US" sz="4800" b="1" i="1" dirty="0">
                <a:effectLst>
                  <a:glow rad="127000">
                    <a:schemeClr val="tx1"/>
                  </a:glow>
                </a:effectLst>
                <a:latin typeface="Arial" charset="0"/>
                <a:ea typeface="ＭＳ Ｐゴシック" charset="0"/>
                <a:cs typeface="ＭＳ Ｐゴシック" charset="0"/>
              </a:rPr>
              <a:t> </a:t>
            </a:r>
            <a:r>
              <a:rPr lang="en-US" sz="4800" b="1" i="1" dirty="0" smtClean="0">
                <a:effectLst>
                  <a:glow rad="127000">
                    <a:schemeClr val="tx1"/>
                  </a:glow>
                </a:effectLst>
                <a:latin typeface="Arial" charset="0"/>
                <a:ea typeface="ＭＳ Ｐゴシック" charset="0"/>
                <a:cs typeface="ＭＳ Ｐゴシック" charset="0"/>
              </a:rPr>
              <a:t>sin?</a:t>
            </a:r>
            <a:endParaRPr lang="en-US" sz="4800" b="1" i="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rot="20624860">
            <a:off x="-1596" y="3432368"/>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i="1" dirty="0" smtClean="0">
                <a:effectLst>
                  <a:glow rad="127000">
                    <a:schemeClr val="tx1"/>
                  </a:glow>
                </a:effectLst>
                <a:latin typeface="Arial" charset="0"/>
                <a:ea typeface="ＭＳ Ｐゴシック" charset="0"/>
                <a:cs typeface="ＭＳ Ｐゴシック" charset="0"/>
              </a:rPr>
              <a:t>Two ways</a:t>
            </a:r>
            <a:r>
              <a:rPr lang="is-IS" sz="6600" b="1" i="1" dirty="0" smtClean="0">
                <a:effectLst>
                  <a:glow rad="127000">
                    <a:schemeClr val="tx1"/>
                  </a:glow>
                </a:effectLst>
                <a:latin typeface="Arial" charset="0"/>
                <a:ea typeface="ＭＳ Ｐゴシック" charset="0"/>
                <a:cs typeface="ＭＳ Ｐゴシック" charset="0"/>
              </a:rPr>
              <a:t>…</a:t>
            </a:r>
            <a:endParaRPr lang="en-US" sz="6600" b="1" i="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2247" y="5828386"/>
            <a:ext cx="8754345"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i="1" dirty="0" smtClean="0">
                <a:effectLst>
                  <a:glow rad="127000">
                    <a:schemeClr val="tx1"/>
                  </a:glow>
                </a:effectLst>
                <a:latin typeface="Arial" charset="0"/>
                <a:ea typeface="ＭＳ Ｐゴシック" charset="0"/>
                <a:cs typeface="ＭＳ Ｐゴシック" charset="0"/>
              </a:rPr>
              <a:t>Matthew 5:27-30</a:t>
            </a:r>
            <a:endParaRPr lang="en-US" sz="48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498765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0" y="0"/>
            <a:ext cx="6096000" cy="56769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49793"/>
            <a:ext cx="9144000" cy="1086599"/>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I</a:t>
            </a:r>
            <a:r>
              <a:rPr lang="en-US" sz="4800" b="1" dirty="0">
                <a:effectLst>
                  <a:glow rad="127000">
                    <a:schemeClr val="tx1"/>
                  </a:glow>
                </a:effectLst>
                <a:latin typeface="Arial" charset="0"/>
                <a:ea typeface="ＭＳ Ｐゴシック" charset="0"/>
                <a:cs typeface="ＭＳ Ｐゴシック" charset="0"/>
              </a:rPr>
              <a:t>. Commit to sexual </a:t>
            </a:r>
            <a:r>
              <a:rPr lang="en-US" sz="4800" b="1" dirty="0">
                <a:solidFill>
                  <a:srgbClr val="FFFF00"/>
                </a:solidFill>
                <a:effectLst>
                  <a:glow rad="127000">
                    <a:schemeClr val="tx1"/>
                  </a:glow>
                </a:effectLst>
                <a:latin typeface="Arial" charset="0"/>
                <a:ea typeface="ＭＳ Ｐゴシック" charset="0"/>
                <a:cs typeface="ＭＳ Ｐゴシック" charset="0"/>
              </a:rPr>
              <a:t>purity</a:t>
            </a:r>
            <a:r>
              <a:rPr lang="en-US" sz="4800" b="1" dirty="0">
                <a:effectLst>
                  <a:glow rad="127000">
                    <a:schemeClr val="tx1"/>
                  </a:glow>
                </a:effectLst>
                <a:latin typeface="Arial" charset="0"/>
                <a:ea typeface="ＭＳ Ｐゴシック" charset="0"/>
                <a:cs typeface="ＭＳ Ｐゴシック" charset="0"/>
              </a:rPr>
              <a:t> (5:27).  </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717145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494"/>
            <a:ext cx="9144000" cy="1086599"/>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1967</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rot="21065958">
            <a:off x="2483200" y="127625"/>
            <a:ext cx="4935595" cy="676176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4306669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8"/>
            <a:ext cx="9144000" cy="3526531"/>
          </a:xfrm>
          <a:effectLst>
            <a:outerShdw blurRad="63500" dist="35921" dir="2700000" algn="ctr" rotWithShape="0">
              <a:schemeClr val="tx2">
                <a:alpha val="74998"/>
              </a:schemeClr>
            </a:outerShdw>
          </a:effectLst>
          <a:extLst/>
        </p:spPr>
        <p:txBody>
          <a:bodyPr anchor="ctr"/>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You </a:t>
            </a:r>
            <a:r>
              <a:rPr lang="en-US" sz="3600" b="1" dirty="0">
                <a:effectLst>
                  <a:glow rad="127000">
                    <a:schemeClr val="tx1"/>
                  </a:glow>
                </a:effectLst>
                <a:latin typeface="Arial" charset="0"/>
                <a:ea typeface="ＭＳ Ｐゴシック" charset="0"/>
                <a:cs typeface="ＭＳ Ｐゴシック" charset="0"/>
              </a:rPr>
              <a:t>have heard the commandment that says, </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You </a:t>
            </a:r>
            <a:r>
              <a:rPr lang="en-US" sz="3600" b="1" dirty="0">
                <a:effectLst>
                  <a:glow rad="127000">
                    <a:schemeClr val="tx1"/>
                  </a:glow>
                </a:effectLst>
                <a:latin typeface="Arial" charset="0"/>
                <a:ea typeface="ＭＳ Ｐゴシック" charset="0"/>
                <a:cs typeface="ＭＳ Ｐゴシック" charset="0"/>
              </a:rPr>
              <a:t>must not commit </a:t>
            </a:r>
            <a:r>
              <a:rPr lang="en-US" sz="3600" b="1" dirty="0" smtClean="0">
                <a:effectLst>
                  <a:glow rad="127000">
                    <a:schemeClr val="tx1"/>
                  </a:glow>
                </a:effectLst>
                <a:latin typeface="Arial" charset="0"/>
                <a:ea typeface="ＭＳ Ｐゴシック" charset="0"/>
                <a:cs typeface="ＭＳ Ｐゴシック" charset="0"/>
              </a:rPr>
              <a:t>adultery</a:t>
            </a:r>
            <a:r>
              <a:rPr lang="uk-UA" sz="3600" b="1" dirty="0" smtClean="0">
                <a:effectLst>
                  <a:glow rad="127000">
                    <a:schemeClr val="tx1"/>
                  </a:glow>
                </a:effectLst>
                <a:latin typeface="Arial" charset="0"/>
                <a:ea typeface="ＭＳ Ｐゴシック" charset="0"/>
                <a:cs typeface="ＭＳ Ｐゴシック" charset="0"/>
              </a:rPr>
              <a:t>'</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smtClean="0">
                <a:effectLst>
                  <a:glow rad="127000">
                    <a:schemeClr val="tx1"/>
                  </a:glow>
                </a:effectLst>
                <a:latin typeface="Arial" charset="0"/>
                <a:ea typeface="ＭＳ Ｐゴシック" charset="0"/>
                <a:cs typeface="ＭＳ Ｐゴシック" charset="0"/>
              </a:rPr>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(5:27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grpSp>
        <p:nvGrpSpPr>
          <p:cNvPr id="2" name="Group 1"/>
          <p:cNvGrpSpPr/>
          <p:nvPr/>
        </p:nvGrpSpPr>
        <p:grpSpPr>
          <a:xfrm>
            <a:off x="0" y="3556000"/>
            <a:ext cx="9214884" cy="3302000"/>
            <a:chOff x="0" y="3556000"/>
            <a:chExt cx="9214884" cy="3302000"/>
          </a:xfrm>
        </p:grpSpPr>
        <p:pic>
          <p:nvPicPr>
            <p:cNvPr id="4" name="Picture 3"/>
            <p:cNvPicPr>
              <a:picLocks noChangeAspect="1"/>
            </p:cNvPicPr>
            <p:nvPr/>
          </p:nvPicPr>
          <p:blipFill>
            <a:blip r:embed="rId3"/>
            <a:stretch>
              <a:fillRect/>
            </a:stretch>
          </p:blipFill>
          <p:spPr>
            <a:xfrm>
              <a:off x="0" y="3556000"/>
              <a:ext cx="9214884" cy="3302000"/>
            </a:xfrm>
            <a:prstGeom prst="rect">
              <a:avLst/>
            </a:prstGeom>
          </p:spPr>
        </p:pic>
        <p:pic>
          <p:nvPicPr>
            <p:cNvPr id="5" name="Picture 4"/>
            <p:cNvPicPr>
              <a:picLocks noChangeAspect="1"/>
            </p:cNvPicPr>
            <p:nvPr/>
          </p:nvPicPr>
          <p:blipFill rotWithShape="1">
            <a:blip r:embed="rId3"/>
            <a:srcRect l="29963" r="59883" b="81673"/>
            <a:stretch/>
          </p:blipFill>
          <p:spPr>
            <a:xfrm>
              <a:off x="83544" y="3622848"/>
              <a:ext cx="4110415" cy="3095195"/>
            </a:xfrm>
            <a:prstGeom prst="rect">
              <a:avLst/>
            </a:prstGeom>
          </p:spPr>
        </p:pic>
      </p:grpSp>
      <p:sp>
        <p:nvSpPr>
          <p:cNvPr id="7" name="Rectangle 2"/>
          <p:cNvSpPr txBox="1">
            <a:spLocks noChangeArrowheads="1"/>
          </p:cNvSpPr>
          <p:nvPr/>
        </p:nvSpPr>
        <p:spPr bwMode="auto">
          <a:xfrm>
            <a:off x="2" y="3710607"/>
            <a:ext cx="4778772" cy="29572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6000" b="1" dirty="0" smtClean="0">
                <a:solidFill>
                  <a:schemeClr val="tx2"/>
                </a:solidFill>
                <a:effectLst>
                  <a:glow rad="127000">
                    <a:schemeClr val="bg1"/>
                  </a:glow>
                </a:effectLst>
                <a:latin typeface="Times"/>
                <a:ea typeface="ＭＳ Ｐゴシック" charset="0"/>
                <a:cs typeface="Times"/>
              </a:rPr>
              <a:t>"</a:t>
            </a:r>
            <a:r>
              <a:rPr lang="en-US" sz="6000" b="1" dirty="0" smtClean="0">
                <a:solidFill>
                  <a:schemeClr val="tx2"/>
                </a:solidFill>
                <a:effectLst>
                  <a:glow rad="127000">
                    <a:schemeClr val="bg1"/>
                  </a:glow>
                </a:effectLst>
                <a:latin typeface="Times"/>
                <a:ea typeface="ＭＳ Ｐゴシック" charset="0"/>
                <a:cs typeface="Times"/>
              </a:rPr>
              <a:t>Thou shalt not commit adultery</a:t>
            </a:r>
            <a:r>
              <a:rPr lang="ru-RU" sz="6000" b="1" dirty="0" smtClean="0">
                <a:solidFill>
                  <a:schemeClr val="tx2"/>
                </a:solidFill>
                <a:effectLst>
                  <a:glow rad="127000">
                    <a:schemeClr val="bg1"/>
                  </a:glow>
                </a:effectLst>
                <a:latin typeface="Times"/>
                <a:ea typeface="ＭＳ Ｐゴシック" charset="0"/>
                <a:cs typeface="Times"/>
              </a:rPr>
              <a:t>"</a:t>
            </a:r>
            <a:endParaRPr lang="en-US" sz="6000" b="1" dirty="0">
              <a:solidFill>
                <a:schemeClr val="tx2"/>
              </a:solidFill>
              <a:effectLst>
                <a:glow rad="127000">
                  <a:schemeClr val="bg1"/>
                </a:glow>
              </a:effectLst>
              <a:latin typeface="Times"/>
              <a:ea typeface="ＭＳ Ｐゴシック" charset="0"/>
              <a:cs typeface="Times"/>
            </a:endParaRPr>
          </a:p>
        </p:txBody>
      </p:sp>
    </p:spTree>
    <p:extLst>
      <p:ext uri="{BB962C8B-B14F-4D97-AF65-F5344CB8AC3E}">
        <p14:creationId xmlns:p14="http://schemas.microsoft.com/office/powerpoint/2010/main" val="40482774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494"/>
            <a:ext cx="514597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145974" y="6494"/>
            <a:ext cx="3998026" cy="4859175"/>
          </a:xfrm>
          <a:effectLst>
            <a:outerShdw blurRad="63500" dist="35921" dir="2700000" algn="ctr" rotWithShape="0">
              <a:schemeClr val="tx2">
                <a:alpha val="74998"/>
              </a:schemeClr>
            </a:outerShdw>
          </a:effectLst>
          <a:extLst/>
        </p:spPr>
        <p:txBody>
          <a:bodyPr anchor="ctr"/>
          <a:lstStyle/>
          <a:p>
            <a:pPr>
              <a:defRPr/>
            </a:pPr>
            <a:r>
              <a:rPr lang="en-US" sz="6000" b="1" dirty="0" smtClean="0">
                <a:effectLst>
                  <a:glow rad="127000">
                    <a:schemeClr val="tx1"/>
                  </a:glow>
                </a:effectLst>
                <a:latin typeface="Arial" charset="0"/>
                <a:ea typeface="ＭＳ Ｐゴシック" charset="0"/>
                <a:cs typeface="ＭＳ Ｐゴシック" charset="0"/>
              </a:rPr>
              <a:t>What is a</a:t>
            </a:r>
            <a:r>
              <a:rPr lang="en-US" sz="6000" b="1" dirty="0" smtClean="0">
                <a:effectLst>
                  <a:glow rad="127000">
                    <a:schemeClr val="tx1"/>
                  </a:glow>
                </a:effectLst>
                <a:latin typeface="Arial" charset="0"/>
                <a:ea typeface="ＭＳ Ｐゴシック" charset="0"/>
                <a:cs typeface="ＭＳ Ｐゴシック" charset="0"/>
              </a:rPr>
              <a:t>dultery?</a:t>
            </a:r>
            <a:endParaRPr lang="en-US" sz="6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406800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754322"/>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Why do people commit a</a:t>
            </a:r>
            <a:r>
              <a:rPr lang="en-US" sz="4800" b="1" dirty="0" smtClean="0">
                <a:effectLst>
                  <a:glow rad="127000">
                    <a:schemeClr val="tx1"/>
                  </a:glow>
                </a:effectLst>
                <a:latin typeface="Arial" charset="0"/>
                <a:ea typeface="ＭＳ Ｐゴシック" charset="0"/>
                <a:cs typeface="ＭＳ Ｐゴシック" charset="0"/>
              </a:rPr>
              <a:t>dultery?</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037363" y="1760816"/>
            <a:ext cx="7317653" cy="4706659"/>
          </a:xfrm>
          <a:prstGeom prst="rect">
            <a:avLst/>
          </a:prstGeom>
        </p:spPr>
      </p:pic>
    </p:spTree>
    <p:extLst>
      <p:ext uri="{BB962C8B-B14F-4D97-AF65-F5344CB8AC3E}">
        <p14:creationId xmlns:p14="http://schemas.microsoft.com/office/powerpoint/2010/main" val="20982585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6757"/>
            <a:ext cx="7620000" cy="6350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699943"/>
            <a:ext cx="9144000" cy="1086599"/>
          </a:xfrm>
          <a:effectLst>
            <a:outerShdw blurRad="63500" dist="35921" dir="2700000" algn="ctr" rotWithShape="0">
              <a:schemeClr val="tx2">
                <a:alpha val="74998"/>
              </a:schemeClr>
            </a:outerShdw>
          </a:effectLst>
          <a:extLst/>
        </p:spPr>
        <p:txBody>
          <a:bodyPr anchor="ctr"/>
          <a:lstStyle/>
          <a:p>
            <a:pPr>
              <a:defRPr/>
            </a:pPr>
            <a:r>
              <a:rPr lang="ru-RU"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Thou </a:t>
            </a:r>
            <a:r>
              <a:rPr lang="en-US" sz="4800" b="1" dirty="0" smtClean="0">
                <a:effectLst>
                  <a:glow rad="127000">
                    <a:schemeClr val="tx1"/>
                  </a:glow>
                </a:effectLst>
                <a:latin typeface="Arial" charset="0"/>
                <a:ea typeface="ＭＳ Ｐゴシック" charset="0"/>
                <a:cs typeface="ＭＳ Ｐゴシック" charset="0"/>
              </a:rPr>
              <a:t>shalt commit </a:t>
            </a:r>
            <a:r>
              <a:rPr lang="en-US" sz="4800" b="1" dirty="0" smtClean="0">
                <a:effectLst>
                  <a:glow rad="127000">
                    <a:schemeClr val="tx1"/>
                  </a:glow>
                </a:effectLst>
                <a:latin typeface="Arial" charset="0"/>
                <a:ea typeface="ＭＳ Ｐゴシック" charset="0"/>
                <a:cs typeface="ＭＳ Ｐゴシック" charset="0"/>
              </a:rPr>
              <a:t>adultery</a:t>
            </a:r>
            <a:r>
              <a:rPr lang="ru-RU"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stretch>
            <a:fillRect/>
          </a:stretch>
        </p:blipFill>
        <p:spPr>
          <a:xfrm>
            <a:off x="0" y="560052"/>
            <a:ext cx="9144000" cy="5139891"/>
          </a:xfrm>
          <a:prstGeom prst="rect">
            <a:avLst/>
          </a:prstGeom>
        </p:spPr>
      </p:pic>
    </p:spTree>
    <p:extLst>
      <p:ext uri="{BB962C8B-B14F-4D97-AF65-F5344CB8AC3E}">
        <p14:creationId xmlns:p14="http://schemas.microsoft.com/office/powerpoint/2010/main" val="209825854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6494"/>
            <a:ext cx="9148543" cy="685150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616458"/>
            <a:ext cx="9144000" cy="1086599"/>
          </a:xfrm>
          <a:effectLst>
            <a:outerShdw blurRad="63500" dist="35921" dir="2700000" algn="ctr" rotWithShape="0">
              <a:schemeClr val="tx2">
                <a:alpha val="74998"/>
              </a:schemeClr>
            </a:outerShdw>
          </a:effectLst>
          <a:extLst/>
        </p:spPr>
        <p:txBody>
          <a:bodyPr anchor="ctr"/>
          <a:lstStyle/>
          <a:p>
            <a:pPr>
              <a:defRPr/>
            </a:pPr>
            <a:r>
              <a:rPr lang="en-US" sz="6600" b="1" dirty="0" smtClean="0">
                <a:effectLst>
                  <a:glow rad="127000">
                    <a:schemeClr val="tx1"/>
                  </a:glow>
                </a:effectLst>
                <a:latin typeface="Arial" charset="0"/>
                <a:ea typeface="ＭＳ Ｐゴシック" charset="0"/>
                <a:cs typeface="ＭＳ Ｐゴシック" charset="0"/>
              </a:rPr>
              <a:t>Adultery</a:t>
            </a:r>
            <a:endParaRPr lang="en-US" sz="6600" b="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rot="20392419">
            <a:off x="-160972" y="3655746"/>
            <a:ext cx="5276246"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smtClean="0">
                <a:effectLst>
                  <a:glow rad="127000">
                    <a:schemeClr val="tx1"/>
                  </a:glow>
                </a:effectLst>
                <a:latin typeface="Arial" charset="0"/>
                <a:ea typeface="ＭＳ Ｐゴシック" charset="0"/>
                <a:cs typeface="ＭＳ Ｐゴシック" charset="0"/>
              </a:rPr>
              <a:t>Affair</a:t>
            </a:r>
            <a:endParaRPr lang="en-US" sz="6600" b="1" dirty="0">
              <a:effectLst>
                <a:glow rad="127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rot="1792322">
            <a:off x="4310422" y="4746945"/>
            <a:ext cx="5276246"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smtClean="0">
                <a:effectLst>
                  <a:glow rad="127000">
                    <a:schemeClr val="tx1"/>
                  </a:glow>
                </a:effectLst>
                <a:latin typeface="Arial" charset="0"/>
                <a:ea typeface="ＭＳ Ｐゴシック" charset="0"/>
                <a:cs typeface="ＭＳ Ｐゴシック" charset="0"/>
              </a:rPr>
              <a:t>Fling</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1015171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Scale>
                                      <p:cBhvr>
                                        <p:cTn id="14"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8"/>
                                        </p:tgtEl>
                                        <p:attrNameLst>
                                          <p:attrName>ppt_x</p:attrName>
                                          <p:attrName>ppt_y</p:attrName>
                                        </p:attrNameLst>
                                      </p:cBhvr>
                                    </p:animMotion>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27956"/>
            <a:ext cx="9144001" cy="683004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344602" y="3387633"/>
            <a:ext cx="5799398" cy="3488256"/>
          </a:xfrm>
          <a:effectLst>
            <a:outerShdw blurRad="63500" dist="35921" dir="2700000" algn="ctr" rotWithShape="0">
              <a:schemeClr val="tx2">
                <a:alpha val="74998"/>
              </a:schemeClr>
            </a:outerShdw>
          </a:effectLst>
          <a:extLst/>
        </p:spPr>
        <p:txBody>
          <a:bodyPr anchor="ctr"/>
          <a:lstStyle/>
          <a:p>
            <a:pPr>
              <a:defRPr/>
            </a:pPr>
            <a:r>
              <a:rPr lang="ru-RU" sz="6000" b="1" dirty="0" smtClean="0">
                <a:effectLst>
                  <a:glow rad="127000">
                    <a:schemeClr val="tx1"/>
                  </a:glow>
                </a:effectLst>
                <a:latin typeface="Arial" charset="0"/>
                <a:ea typeface="ＭＳ Ｐゴシック" charset="0"/>
                <a:cs typeface="ＭＳ Ｐゴシック" charset="0"/>
              </a:rPr>
              <a:t>"</a:t>
            </a:r>
            <a:r>
              <a:rPr lang="en-US" sz="6000" b="1" dirty="0" smtClean="0">
                <a:effectLst>
                  <a:glow rad="127000">
                    <a:schemeClr val="tx1"/>
                  </a:glow>
                </a:effectLst>
                <a:latin typeface="Arial" charset="0"/>
                <a:ea typeface="ＭＳ Ｐゴシック" charset="0"/>
                <a:cs typeface="ＭＳ Ｐゴシック" charset="0"/>
              </a:rPr>
              <a:t>You shall not commit </a:t>
            </a:r>
            <a:r>
              <a:rPr lang="en-US" sz="8000" b="1" dirty="0" smtClean="0">
                <a:effectLst>
                  <a:glow rad="127000">
                    <a:schemeClr val="tx1"/>
                  </a:glow>
                </a:effectLst>
                <a:latin typeface="Arial" charset="0"/>
                <a:ea typeface="ＭＳ Ｐゴシック" charset="0"/>
                <a:cs typeface="ＭＳ Ｐゴシック" charset="0"/>
              </a:rPr>
              <a:t>a</a:t>
            </a:r>
            <a:r>
              <a:rPr lang="en-US" sz="8000" b="1" dirty="0" smtClean="0">
                <a:effectLst>
                  <a:glow rad="127000">
                    <a:schemeClr val="tx1"/>
                  </a:glow>
                </a:effectLst>
                <a:latin typeface="Arial" charset="0"/>
                <a:ea typeface="ＭＳ Ｐゴシック" charset="0"/>
                <a:cs typeface="ＭＳ Ｐゴシック" charset="0"/>
              </a:rPr>
              <a:t>dultery</a:t>
            </a:r>
            <a:r>
              <a:rPr lang="ru-RU"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982585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086599"/>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Watch Your Eyes</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6494"/>
            <a:ext cx="9156560" cy="5395830"/>
          </a:xfrm>
          <a:prstGeom prst="rect">
            <a:avLst/>
          </a:prstGeom>
        </p:spPr>
      </p:pic>
    </p:spTree>
    <p:extLst>
      <p:ext uri="{BB962C8B-B14F-4D97-AF65-F5344CB8AC3E}">
        <p14:creationId xmlns:p14="http://schemas.microsoft.com/office/powerpoint/2010/main" val="20466724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530"/>
            <a:ext cx="9143999" cy="1080120"/>
          </a:xfrm>
          <a:solidFill>
            <a:schemeClr val="bg1"/>
          </a:solidFill>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7—</a:t>
            </a:r>
            <a:r>
              <a:rPr lang="ru-RU" b="1" dirty="0" smtClean="0">
                <a:solidFill>
                  <a:schemeClr val="tx2"/>
                </a:solidFill>
                <a:effectLst>
                  <a:glow rad="127000">
                    <a:schemeClr val="bg1"/>
                  </a:glow>
                </a:effectLst>
                <a:latin typeface="Arial" charset="0"/>
                <a:ea typeface="ＭＳ Ｐゴシック" charset="0"/>
                <a:cs typeface="ＭＳ Ｐゴシック" charset="0"/>
              </a:rPr>
              <a:t>"</a:t>
            </a:r>
            <a:r>
              <a:rPr lang="en-US" b="1" dirty="0" smtClean="0">
                <a:solidFill>
                  <a:schemeClr val="tx2"/>
                </a:solidFill>
                <a:effectLst>
                  <a:glow rad="127000">
                    <a:schemeClr val="bg1"/>
                  </a:glow>
                </a:effectLst>
                <a:latin typeface="Arial" charset="0"/>
                <a:ea typeface="ＭＳ Ｐゴシック" charset="0"/>
                <a:cs typeface="ＭＳ Ｐゴシック" charset="0"/>
              </a:rPr>
              <a:t>Do not commit adultery.</a:t>
            </a:r>
            <a:r>
              <a:rPr lang="ru-RU" b="1" dirty="0" smtClean="0">
                <a:solidFill>
                  <a:schemeClr val="tx2"/>
                </a:solidFill>
                <a:effectLst>
                  <a:glow rad="127000">
                    <a:schemeClr val="bg1"/>
                  </a:glow>
                </a:effectLst>
                <a:latin typeface="Arial" charset="0"/>
                <a:ea typeface="ＭＳ Ｐゴシック" charset="0"/>
                <a:cs typeface="ＭＳ Ｐゴシック" charset="0"/>
              </a:rPr>
              <a:t>"</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916935" y="1305860"/>
            <a:ext cx="5227064" cy="3309371"/>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007 — The most prolific adulterer in fiction</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152524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699943"/>
            <a:ext cx="9144000" cy="1086599"/>
          </a:xfrm>
          <a:effectLst>
            <a:outerShdw blurRad="63500" dist="35921" dir="2700000" algn="ctr" rotWithShape="0">
              <a:schemeClr val="tx2">
                <a:alpha val="74998"/>
              </a:schemeClr>
            </a:outerShdw>
          </a:effectLst>
          <a:extLst/>
        </p:spPr>
        <p:txBody>
          <a:bodyPr anchor="ctr"/>
          <a:lstStyle/>
          <a:p>
            <a:pPr>
              <a:defRPr/>
            </a:pPr>
            <a:r>
              <a:rPr lang="ru-RU"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Thou </a:t>
            </a:r>
            <a:r>
              <a:rPr lang="en-US" sz="4800" b="1" dirty="0" smtClean="0">
                <a:effectLst>
                  <a:glow rad="127000">
                    <a:schemeClr val="tx1"/>
                  </a:glow>
                </a:effectLst>
                <a:latin typeface="Arial" charset="0"/>
                <a:ea typeface="ＭＳ Ｐゴシック" charset="0"/>
                <a:cs typeface="ＭＳ Ｐゴシック" charset="0"/>
              </a:rPr>
              <a:t>shalt commit </a:t>
            </a:r>
            <a:r>
              <a:rPr lang="en-US" sz="4800" b="1" dirty="0" smtClean="0">
                <a:effectLst>
                  <a:glow rad="127000">
                    <a:schemeClr val="tx1"/>
                  </a:glow>
                </a:effectLst>
                <a:latin typeface="Arial" charset="0"/>
                <a:ea typeface="ＭＳ Ｐゴシック" charset="0"/>
                <a:cs typeface="ＭＳ Ｐゴシック" charset="0"/>
              </a:rPr>
              <a:t>adultery</a:t>
            </a:r>
            <a:r>
              <a:rPr lang="ru-RU"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19538" y="20519"/>
            <a:ext cx="9144000" cy="5566707"/>
          </a:xfrm>
          <a:prstGeom prst="rect">
            <a:avLst/>
          </a:prstGeom>
        </p:spPr>
      </p:pic>
    </p:spTree>
    <p:extLst>
      <p:ext uri="{BB962C8B-B14F-4D97-AF65-F5344CB8AC3E}">
        <p14:creationId xmlns:p14="http://schemas.microsoft.com/office/powerpoint/2010/main" val="1886218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rot="16200000">
            <a:off x="5171699" y="2885701"/>
            <a:ext cx="6858001" cy="1086599"/>
          </a:xfrm>
          <a:effectLst>
            <a:outerShdw blurRad="63500" dist="35921" dir="2700000" algn="ctr" rotWithShape="0">
              <a:schemeClr val="tx2">
                <a:alpha val="74998"/>
              </a:schemeClr>
            </a:outerShdw>
          </a:effectLst>
          <a:extLst/>
        </p:spPr>
        <p:txBody>
          <a:bodyPr anchor="ctr"/>
          <a:lstStyle/>
          <a:p>
            <a:pPr>
              <a:defRPr/>
            </a:pPr>
            <a:r>
              <a:rPr lang="en-US" sz="6000" b="1" dirty="0" smtClean="0">
                <a:effectLst>
                  <a:glow rad="127000">
                    <a:schemeClr val="tx1"/>
                  </a:glow>
                </a:effectLst>
                <a:latin typeface="Arial" charset="0"/>
                <a:ea typeface="ＭＳ Ｐゴシック" charset="0"/>
                <a:cs typeface="ＭＳ Ｐゴシック" charset="0"/>
              </a:rPr>
              <a:t>The Seventh</a:t>
            </a:r>
            <a:endParaRPr lang="en-US" sz="60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17431"/>
            <a:ext cx="8043007" cy="7487252"/>
          </a:xfrm>
          <a:prstGeom prst="rect">
            <a:avLst/>
          </a:prstGeom>
        </p:spPr>
      </p:pic>
    </p:spTree>
    <p:extLst>
      <p:ext uri="{BB962C8B-B14F-4D97-AF65-F5344CB8AC3E}">
        <p14:creationId xmlns:p14="http://schemas.microsoft.com/office/powerpoint/2010/main" val="20982585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5397007" cy="1086599"/>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1960s TV</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49744" y="945789"/>
            <a:ext cx="3659654" cy="5136356"/>
          </a:xfrm>
          <a:prstGeom prst="rect">
            <a:avLst/>
          </a:prstGeom>
        </p:spPr>
      </p:pic>
      <p:pic>
        <p:nvPicPr>
          <p:cNvPr id="4" name="Picture 3"/>
          <p:cNvPicPr>
            <a:picLocks noChangeAspect="1"/>
          </p:cNvPicPr>
          <p:nvPr/>
        </p:nvPicPr>
        <p:blipFill>
          <a:blip r:embed="rId4"/>
          <a:stretch>
            <a:fillRect/>
          </a:stretch>
        </p:blipFill>
        <p:spPr>
          <a:xfrm>
            <a:off x="3073400" y="2846193"/>
            <a:ext cx="6083300" cy="4864100"/>
          </a:xfrm>
          <a:prstGeom prst="rect">
            <a:avLst/>
          </a:prstGeom>
        </p:spPr>
      </p:pic>
      <p:pic>
        <p:nvPicPr>
          <p:cNvPr id="3" name="Picture 2"/>
          <p:cNvPicPr>
            <a:picLocks noChangeAspect="1"/>
          </p:cNvPicPr>
          <p:nvPr/>
        </p:nvPicPr>
        <p:blipFill>
          <a:blip r:embed="rId5"/>
          <a:stretch>
            <a:fillRect/>
          </a:stretch>
        </p:blipFill>
        <p:spPr>
          <a:xfrm rot="1177936">
            <a:off x="4226321" y="8616"/>
            <a:ext cx="2997200" cy="4267200"/>
          </a:xfrm>
          <a:prstGeom prst="rect">
            <a:avLst/>
          </a:prstGeom>
        </p:spPr>
      </p:pic>
    </p:spTree>
    <p:extLst>
      <p:ext uri="{BB962C8B-B14F-4D97-AF65-F5344CB8AC3E}">
        <p14:creationId xmlns:p14="http://schemas.microsoft.com/office/powerpoint/2010/main" val="7774062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360896" y="6494"/>
            <a:ext cx="6783104" cy="1746578"/>
          </a:xfrm>
          <a:solidFill>
            <a:schemeClr val="tx1"/>
          </a:solidFill>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Will you m</a:t>
            </a:r>
            <a:r>
              <a:rPr lang="en-US" sz="4800" b="1" dirty="0" smtClean="0">
                <a:effectLst>
                  <a:glow rad="127000">
                    <a:schemeClr val="tx1"/>
                  </a:glow>
                </a:effectLst>
                <a:latin typeface="Arial" charset="0"/>
                <a:ea typeface="ＭＳ Ｐゴシック" charset="0"/>
                <a:cs typeface="ＭＳ Ｐゴシック" charset="0"/>
              </a:rPr>
              <a:t>ake (or reconfirm) the vow?</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163905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0397" y="528501"/>
            <a:ext cx="8640141" cy="5760094"/>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50398" y="528500"/>
            <a:ext cx="3326718" cy="4247731"/>
          </a:xfrm>
          <a:effectLst/>
          <a:extLst/>
        </p:spPr>
        <p:txBody>
          <a:bodyPr/>
          <a:lstStyle/>
          <a:p>
            <a:pPr>
              <a:defRPr/>
            </a:pPr>
            <a:r>
              <a:rPr lang="en-US" sz="4800" b="1" dirty="0">
                <a:solidFill>
                  <a:schemeClr val="tx2"/>
                </a:solidFill>
                <a:effectLst>
                  <a:glow rad="127000">
                    <a:schemeClr val="bg1"/>
                  </a:glow>
                </a:effectLst>
                <a:latin typeface="Arial" charset="0"/>
                <a:ea typeface="ＭＳ Ｐゴシック" charset="0"/>
                <a:cs typeface="ＭＳ Ｐゴシック" charset="0"/>
              </a:rPr>
              <a:t>Aim for the target!</a:t>
            </a:r>
            <a:endParaRPr lang="en-US" sz="48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549985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6494"/>
            <a:ext cx="5652492" cy="6851506"/>
          </a:xfrm>
          <a:prstGeom prst="rect">
            <a:avLst/>
          </a:prstGeom>
        </p:spPr>
      </p:pic>
      <p:sp>
        <p:nvSpPr>
          <p:cNvPr id="900098" name="Rectangle 2"/>
          <p:cNvSpPr>
            <a:spLocks noGrp="1" noChangeArrowheads="1"/>
          </p:cNvSpPr>
          <p:nvPr>
            <p:ph type="ctrTitle"/>
          </p:nvPr>
        </p:nvSpPr>
        <p:spPr>
          <a:xfrm>
            <a:off x="5830696" y="6494"/>
            <a:ext cx="3241759" cy="6851506"/>
          </a:xfrm>
          <a:effectLst>
            <a:outerShdw blurRad="63500" dist="35921" dir="2700000" algn="ctr" rotWithShape="0">
              <a:schemeClr val="tx2">
                <a:alpha val="74998"/>
              </a:schemeClr>
            </a:outerShdw>
          </a:effectLst>
          <a:extLst/>
        </p:spPr>
        <p:txBody>
          <a:bodyPr anchor="ctr"/>
          <a:lstStyle/>
          <a:p>
            <a:pPr>
              <a:defRPr/>
            </a:pP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The </a:t>
            </a:r>
            <a:r>
              <a:rPr lang="en-US" sz="4000" b="1" dirty="0">
                <a:effectLst>
                  <a:glow rad="127000">
                    <a:schemeClr val="tx1"/>
                  </a:glow>
                </a:effectLst>
                <a:latin typeface="Arial" charset="0"/>
                <a:ea typeface="ＭＳ Ｐゴシック" charset="0"/>
                <a:cs typeface="ＭＳ Ｐゴシック" charset="0"/>
              </a:rPr>
              <a:t>grass </a:t>
            </a:r>
            <a:r>
              <a:rPr lang="en-US" sz="4000" b="1" dirty="0" smtClean="0">
                <a:effectLst>
                  <a:glow rad="127000">
                    <a:schemeClr val="tx1"/>
                  </a:glow>
                </a:effectLst>
                <a:latin typeface="Arial" charset="0"/>
                <a:ea typeface="ＭＳ Ｐゴシック" charset="0"/>
                <a:cs typeface="ＭＳ Ｐゴシック" charset="0"/>
              </a:rPr>
              <a:t>isn</a:t>
            </a:r>
            <a:r>
              <a:rPr lang="uk-UA"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t </a:t>
            </a:r>
            <a:r>
              <a:rPr lang="en-US" sz="4000" b="1" dirty="0">
                <a:effectLst>
                  <a:glow rad="127000">
                    <a:schemeClr val="tx1"/>
                  </a:glow>
                </a:effectLst>
                <a:latin typeface="Arial" charset="0"/>
                <a:ea typeface="ＭＳ Ｐゴシック" charset="0"/>
                <a:cs typeface="ＭＳ Ｐゴシック" charset="0"/>
              </a:rPr>
              <a:t>greener on the other side. </a:t>
            </a:r>
            <a:r>
              <a:rPr lang="en-US" sz="4000" b="1" dirty="0" smtClean="0">
                <a:effectLst>
                  <a:glow rad="127000">
                    <a:schemeClr val="tx1"/>
                  </a:glow>
                </a:effectLst>
                <a:latin typeface="Arial" charset="0"/>
                <a:ea typeface="ＭＳ Ｐゴシック" charset="0"/>
                <a:cs typeface="ＭＳ Ｐゴシック" charset="0"/>
              </a:rPr>
              <a:t/>
            </a:r>
            <a:br>
              <a:rPr lang="en-US" sz="4000" b="1" dirty="0" smtClean="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
            </a:r>
            <a:br>
              <a:rPr lang="en-US" sz="4000" b="1" dirty="0">
                <a:effectLst>
                  <a:glow rad="127000">
                    <a:schemeClr val="tx1"/>
                  </a:glow>
                </a:effectLst>
                <a:latin typeface="Arial" charset="0"/>
                <a:ea typeface="ＭＳ Ｐゴシック" charset="0"/>
                <a:cs typeface="ＭＳ Ｐゴシック" charset="0"/>
              </a:rPr>
            </a:br>
            <a:r>
              <a:rPr lang="en-US" sz="4000" b="1" dirty="0" smtClean="0">
                <a:effectLst>
                  <a:glow rad="127000">
                    <a:schemeClr val="tx1"/>
                  </a:glow>
                </a:effectLst>
                <a:latin typeface="Arial" charset="0"/>
                <a:ea typeface="ＭＳ Ｐゴシック" charset="0"/>
                <a:cs typeface="ＭＳ Ｐゴシック" charset="0"/>
              </a:rPr>
              <a:t>It</a:t>
            </a:r>
            <a:r>
              <a:rPr lang="uk-UA"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s </a:t>
            </a:r>
            <a:r>
              <a:rPr lang="en-US" sz="4000" b="1" dirty="0">
                <a:effectLst>
                  <a:glow rad="127000">
                    <a:schemeClr val="tx1"/>
                  </a:glow>
                </a:effectLst>
                <a:latin typeface="Arial" charset="0"/>
                <a:ea typeface="ＭＳ Ｐゴシック" charset="0"/>
                <a:cs typeface="ＭＳ Ｐゴシック" charset="0"/>
              </a:rPr>
              <a:t>greener where </a:t>
            </a:r>
            <a:r>
              <a:rPr lang="en-US" sz="4000" b="1" dirty="0" smtClean="0">
                <a:effectLst>
                  <a:glow rad="127000">
                    <a:schemeClr val="tx1"/>
                  </a:glow>
                </a:effectLst>
                <a:latin typeface="Arial" charset="0"/>
                <a:ea typeface="ＭＳ Ｐゴシック" charset="0"/>
                <a:cs typeface="ＭＳ Ｐゴシック" charset="0"/>
              </a:rPr>
              <a:t>you water </a:t>
            </a:r>
            <a:r>
              <a:rPr lang="en-US" sz="4000" b="1" dirty="0">
                <a:effectLst>
                  <a:glow rad="127000">
                    <a:schemeClr val="tx1"/>
                  </a:glow>
                </a:effectLst>
                <a:latin typeface="Arial" charset="0"/>
                <a:ea typeface="ＭＳ Ｐゴシック" charset="0"/>
                <a:cs typeface="ＭＳ Ｐゴシック" charset="0"/>
              </a:rPr>
              <a:t>it</a:t>
            </a:r>
            <a:r>
              <a:rPr lang="en-US" sz="4000" b="1" dirty="0" smtClean="0">
                <a:effectLst>
                  <a:glow rad="127000">
                    <a:schemeClr val="tx1"/>
                  </a:glow>
                </a:effectLst>
                <a:latin typeface="Arial" charset="0"/>
                <a:ea typeface="ＭＳ Ｐゴシック" charset="0"/>
                <a:cs typeface="ＭＳ Ｐゴシック" charset="0"/>
              </a:rPr>
              <a:t>.</a:t>
            </a: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 </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061777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648"/>
          <a:stretch/>
        </p:blipFill>
        <p:spPr>
          <a:xfrm>
            <a:off x="2307167" y="-190501"/>
            <a:ext cx="7006166" cy="7196667"/>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71544" y="368299"/>
            <a:ext cx="5812811" cy="5517013"/>
          </a:xfrm>
          <a:solidFill>
            <a:srgbClr val="FFFFFF"/>
          </a:solidFill>
          <a:effectLst/>
          <a:extLst/>
        </p:spPr>
        <p:txBody>
          <a:bodyPr/>
          <a:lstStyle/>
          <a:p>
            <a:pPr>
              <a:defRPr/>
            </a:pPr>
            <a:r>
              <a:rPr lang="ru-RU" b="1" dirty="0" smtClean="0">
                <a:solidFill>
                  <a:schemeClr val="tx2"/>
                </a:solidFill>
                <a:effectLst>
                  <a:glow rad="127000">
                    <a:schemeClr val="bg1"/>
                  </a:glow>
                </a:effectLst>
                <a:latin typeface="Times New Roman"/>
                <a:ea typeface="ＭＳ Ｐゴシック" charset="0"/>
                <a:cs typeface="Times New Roman"/>
              </a:rPr>
              <a:t>"</a:t>
            </a:r>
            <a:r>
              <a:rPr lang="en-US" b="1" dirty="0" smtClean="0">
                <a:solidFill>
                  <a:schemeClr val="tx2"/>
                </a:solidFill>
                <a:effectLst>
                  <a:glow rad="127000">
                    <a:schemeClr val="bg1"/>
                  </a:glow>
                </a:effectLst>
                <a:latin typeface="Times New Roman"/>
                <a:ea typeface="ＭＳ Ｐゴシック" charset="0"/>
                <a:cs typeface="Times New Roman"/>
              </a:rPr>
              <a:t>The world is watching to see whether Christians really are different or not.</a:t>
            </a:r>
            <a:r>
              <a:rPr lang="ru-RU" b="1" dirty="0" smtClean="0">
                <a:solidFill>
                  <a:schemeClr val="tx2"/>
                </a:solidFill>
                <a:effectLst>
                  <a:glow rad="127000">
                    <a:schemeClr val="bg1"/>
                  </a:glow>
                </a:effectLst>
                <a:latin typeface="Times New Roman"/>
                <a:ea typeface="ＭＳ Ｐゴシック" charset="0"/>
                <a:cs typeface="Times New Roman"/>
              </a:rPr>
              <a:t>"</a:t>
            </a:r>
            <a:r>
              <a:rPr lang="en-US" b="1" dirty="0" smtClean="0">
                <a:solidFill>
                  <a:schemeClr val="tx2"/>
                </a:solidFill>
                <a:effectLst>
                  <a:glow rad="127000">
                    <a:schemeClr val="bg1"/>
                  </a:glow>
                </a:effectLst>
                <a:latin typeface="Times New Roman"/>
                <a:ea typeface="ＭＳ Ｐゴシック" charset="0"/>
                <a:cs typeface="Times New Roman"/>
              </a:rPr>
              <a:t/>
            </a:r>
            <a:br>
              <a:rPr lang="en-US" b="1" dirty="0" smtClean="0">
                <a:solidFill>
                  <a:schemeClr val="tx2"/>
                </a:solidFill>
                <a:effectLst>
                  <a:glow rad="127000">
                    <a:schemeClr val="bg1"/>
                  </a:glow>
                </a:effectLst>
                <a:latin typeface="Times New Roman"/>
                <a:ea typeface="ＭＳ Ｐゴシック" charset="0"/>
                <a:cs typeface="Times New Roman"/>
              </a:rPr>
            </a:br>
            <a:r>
              <a:rPr lang="en-US" b="1" dirty="0" smtClean="0">
                <a:solidFill>
                  <a:schemeClr val="tx2"/>
                </a:solidFill>
                <a:effectLst>
                  <a:glow rad="127000">
                    <a:schemeClr val="bg1"/>
                  </a:glow>
                </a:effectLst>
                <a:latin typeface="Times New Roman"/>
                <a:ea typeface="ＭＳ Ｐゴシック" charset="0"/>
                <a:cs typeface="Times New Roman"/>
              </a:rPr>
              <a:t/>
            </a:r>
            <a:br>
              <a:rPr lang="en-US" b="1" dirty="0" smtClean="0">
                <a:solidFill>
                  <a:schemeClr val="tx2"/>
                </a:solidFill>
                <a:effectLst>
                  <a:glow rad="127000">
                    <a:schemeClr val="bg1"/>
                  </a:glow>
                </a:effectLst>
                <a:latin typeface="Times New Roman"/>
                <a:ea typeface="ＭＳ Ｐゴシック" charset="0"/>
                <a:cs typeface="Times New Roman"/>
              </a:rPr>
            </a:br>
            <a:r>
              <a:rPr lang="en-US" b="1" dirty="0" smtClean="0">
                <a:solidFill>
                  <a:schemeClr val="tx2"/>
                </a:solidFill>
                <a:effectLst>
                  <a:glow rad="127000">
                    <a:schemeClr val="bg1"/>
                  </a:glow>
                </a:effectLst>
                <a:latin typeface="Times New Roman"/>
                <a:ea typeface="ＭＳ Ｐゴシック" charset="0"/>
                <a:cs typeface="Times New Roman"/>
              </a:rPr>
              <a:t>Alistair </a:t>
            </a:r>
            <a:r>
              <a:rPr lang="en-US" b="1" dirty="0" err="1" smtClean="0">
                <a:solidFill>
                  <a:schemeClr val="tx2"/>
                </a:solidFill>
                <a:effectLst>
                  <a:glow rad="127000">
                    <a:schemeClr val="bg1"/>
                  </a:glow>
                </a:effectLst>
                <a:latin typeface="Times New Roman"/>
                <a:ea typeface="ＭＳ Ｐゴシック" charset="0"/>
                <a:cs typeface="Times New Roman"/>
              </a:rPr>
              <a:t>Begg</a:t>
            </a:r>
            <a:endParaRPr lang="en-US" b="1" dirty="0">
              <a:solidFill>
                <a:schemeClr val="tx2"/>
              </a:solidFill>
              <a:effectLst>
                <a:glow rad="127000">
                  <a:schemeClr val="bg1"/>
                </a:glow>
              </a:effectLst>
              <a:latin typeface="Times New Roman"/>
              <a:ea typeface="ＭＳ Ｐゴシック" charset="0"/>
              <a:cs typeface="Times New Roman"/>
            </a:endParaRPr>
          </a:p>
        </p:txBody>
      </p:sp>
    </p:spTree>
    <p:extLst>
      <p:ext uri="{BB962C8B-B14F-4D97-AF65-F5344CB8AC3E}">
        <p14:creationId xmlns:p14="http://schemas.microsoft.com/office/powerpoint/2010/main" val="25401937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1750" y="1104900"/>
            <a:ext cx="9422978" cy="4776177"/>
          </a:xfrm>
          <a:prstGeom prst="rect">
            <a:avLst/>
          </a:prstGeom>
        </p:spPr>
      </p:pic>
      <p:sp>
        <p:nvSpPr>
          <p:cNvPr id="900098" name="Rectangle 2"/>
          <p:cNvSpPr>
            <a:spLocks noGrp="1" noChangeArrowheads="1"/>
          </p:cNvSpPr>
          <p:nvPr>
            <p:ph type="ctrTitle"/>
          </p:nvPr>
        </p:nvSpPr>
        <p:spPr>
          <a:xfrm>
            <a:off x="0" y="4156425"/>
            <a:ext cx="9144000" cy="1943998"/>
          </a:xfrm>
          <a:solidFill>
            <a:srgbClr val="000000"/>
          </a:solidFill>
          <a:effectLst>
            <a:outerShdw blurRad="63500" dist="35921" dir="2700000" algn="ctr" rotWithShape="0">
              <a:schemeClr val="tx2">
                <a:alpha val="74998"/>
              </a:schemeClr>
            </a:outerShdw>
          </a:effectLst>
          <a:ex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Whether single or married, will you commit yourself to purity right now? </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339048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21534"/>
          <a:stretch/>
        </p:blipFill>
        <p:spPr>
          <a:xfrm>
            <a:off x="-1" y="-1"/>
            <a:ext cx="9142405"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0598"/>
            <a:ext cx="9144000" cy="1086599"/>
          </a:xfrm>
          <a:effectLst>
            <a:outerShdw blurRad="63500" dist="35921" dir="2700000" algn="ctr" rotWithShape="0">
              <a:schemeClr val="tx2">
                <a:alpha val="74998"/>
              </a:schemeClr>
            </a:outerShdw>
          </a:effectLst>
          <a:extLst/>
        </p:spPr>
        <p:txBody>
          <a:bodyPr anchor="ctr"/>
          <a:lstStyle/>
          <a:p>
            <a:pPr>
              <a:defRPr/>
            </a:pPr>
            <a:r>
              <a:rPr lang="en-US" sz="4800" b="1" i="1" dirty="0" smtClean="0">
                <a:effectLst>
                  <a:glow rad="127000">
                    <a:schemeClr val="tx1"/>
                  </a:glow>
                </a:effectLst>
                <a:latin typeface="Arial" charset="0"/>
                <a:ea typeface="ＭＳ Ｐゴシック" charset="0"/>
                <a:cs typeface="ＭＳ Ｐゴシック" charset="0"/>
              </a:rPr>
              <a:t>How </a:t>
            </a:r>
            <a:r>
              <a:rPr lang="en-US" sz="4800" b="1" i="1" dirty="0">
                <a:effectLst>
                  <a:glow rad="127000">
                    <a:schemeClr val="tx1"/>
                  </a:glow>
                </a:effectLst>
                <a:latin typeface="Arial" charset="0"/>
                <a:ea typeface="ＭＳ Ｐゴシック" charset="0"/>
                <a:cs typeface="ＭＳ Ｐゴシック" charset="0"/>
              </a:rPr>
              <a:t>can you guard yourself from </a:t>
            </a:r>
            <a:r>
              <a:rPr lang="en-US" sz="4800" b="1" i="1" dirty="0">
                <a:solidFill>
                  <a:srgbClr val="FFFF00"/>
                </a:solidFill>
                <a:effectLst>
                  <a:glow rad="127000">
                    <a:schemeClr val="tx1"/>
                  </a:glow>
                </a:effectLst>
                <a:latin typeface="Arial" charset="0"/>
                <a:ea typeface="ＭＳ Ｐゴシック" charset="0"/>
                <a:cs typeface="ＭＳ Ｐゴシック" charset="0"/>
              </a:rPr>
              <a:t>sexual</a:t>
            </a:r>
            <a:r>
              <a:rPr lang="en-US" sz="4800" b="1" i="1" dirty="0">
                <a:effectLst>
                  <a:glow rad="127000">
                    <a:schemeClr val="tx1"/>
                  </a:glow>
                </a:effectLst>
                <a:latin typeface="Arial" charset="0"/>
                <a:ea typeface="ＭＳ Ｐゴシック" charset="0"/>
                <a:cs typeface="ＭＳ Ｐゴシック" charset="0"/>
              </a:rPr>
              <a:t> </a:t>
            </a:r>
            <a:r>
              <a:rPr lang="en-US" sz="4800" b="1" i="1" dirty="0" smtClean="0">
                <a:effectLst>
                  <a:glow rad="127000">
                    <a:schemeClr val="tx1"/>
                  </a:glow>
                </a:effectLst>
                <a:latin typeface="Arial" charset="0"/>
                <a:ea typeface="ＭＳ Ｐゴシック" charset="0"/>
                <a:cs typeface="ＭＳ Ｐゴシック" charset="0"/>
              </a:rPr>
              <a:t>sin?</a:t>
            </a:r>
            <a:endParaRPr lang="en-US" sz="48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269028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0" y="0"/>
            <a:ext cx="6096000" cy="56769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49793"/>
            <a:ext cx="9144000" cy="1086599"/>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I</a:t>
            </a:r>
            <a:r>
              <a:rPr lang="en-US" sz="4800" b="1" dirty="0">
                <a:effectLst>
                  <a:glow rad="127000">
                    <a:schemeClr val="tx1"/>
                  </a:glow>
                </a:effectLst>
                <a:latin typeface="Arial" charset="0"/>
                <a:ea typeface="ＭＳ Ｐゴシック" charset="0"/>
                <a:cs typeface="ＭＳ Ｐゴシック" charset="0"/>
              </a:rPr>
              <a:t>. Commit to sexual </a:t>
            </a:r>
            <a:r>
              <a:rPr lang="en-US" sz="4800" b="1" dirty="0">
                <a:solidFill>
                  <a:srgbClr val="FFFF00"/>
                </a:solidFill>
                <a:effectLst>
                  <a:glow rad="127000">
                    <a:schemeClr val="tx1"/>
                  </a:glow>
                </a:effectLst>
                <a:latin typeface="Arial" charset="0"/>
                <a:ea typeface="ＭＳ Ｐゴシック" charset="0"/>
                <a:cs typeface="ＭＳ Ｐゴシック" charset="0"/>
              </a:rPr>
              <a:t>purity</a:t>
            </a:r>
            <a:r>
              <a:rPr lang="en-US" sz="4800" b="1" dirty="0">
                <a:effectLst>
                  <a:glow rad="127000">
                    <a:schemeClr val="tx1"/>
                  </a:glow>
                </a:effectLst>
                <a:latin typeface="Arial" charset="0"/>
                <a:ea typeface="ＭＳ Ｐゴシック" charset="0"/>
                <a:cs typeface="ＭＳ Ｐゴシック" charset="0"/>
              </a:rPr>
              <a:t> (5:27).  </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46188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764455"/>
            <a:ext cx="9144000" cy="1515922"/>
          </a:xfrm>
          <a:effectLst/>
          <a:extLst/>
        </p:spPr>
        <p:txBody>
          <a:bodyPr anchor="ctr"/>
          <a:lstStyle/>
          <a:p>
            <a:pPr>
              <a:defRPr/>
            </a:pPr>
            <a:r>
              <a:rPr lang="ru-RU" sz="4000" b="1" dirty="0" smtClean="0">
                <a:solidFill>
                  <a:schemeClr val="tx1"/>
                </a:solidFill>
                <a:effectLst/>
                <a:latin typeface="Arial" charset="0"/>
                <a:ea typeface="ＭＳ Ｐゴシック" charset="0"/>
                <a:cs typeface="ＭＳ Ｐゴシック" charset="0"/>
              </a:rPr>
              <a:t>"</a:t>
            </a:r>
            <a:r>
              <a:rPr lang="en-US" sz="4000" b="1" dirty="0" smtClean="0">
                <a:solidFill>
                  <a:schemeClr val="tx1"/>
                </a:solidFill>
                <a:effectLst/>
                <a:latin typeface="Arial" charset="0"/>
                <a:ea typeface="ＭＳ Ｐゴシック" charset="0"/>
                <a:cs typeface="ＭＳ Ｐゴシック" charset="0"/>
              </a:rPr>
              <a:t>There is no higher code</a:t>
            </a:r>
            <a:r>
              <a:rPr lang="ru-RU" sz="4000" b="1" dirty="0" smtClean="0">
                <a:solidFill>
                  <a:schemeClr val="tx1"/>
                </a:solidFill>
                <a:effectLst/>
                <a:latin typeface="Arial" charset="0"/>
                <a:ea typeface="ＭＳ Ｐゴシック" charset="0"/>
                <a:cs typeface="ＭＳ Ｐゴシック" charset="0"/>
              </a:rPr>
              <a:t>"</a:t>
            </a:r>
            <a:r>
              <a:rPr lang="en-US" sz="4000" b="1" dirty="0" smtClean="0">
                <a:solidFill>
                  <a:schemeClr val="tx1"/>
                </a:solidFill>
                <a:effectLst/>
                <a:latin typeface="Arial" charset="0"/>
                <a:ea typeface="ＭＳ Ｐゴシック" charset="0"/>
                <a:cs typeface="ＭＳ Ｐゴシック" charset="0"/>
              </a:rPr>
              <a:t/>
            </a:r>
            <a:br>
              <a:rPr lang="en-US" sz="4000" b="1" dirty="0" smtClean="0">
                <a:solidFill>
                  <a:schemeClr val="tx1"/>
                </a:solidFill>
                <a:effectLst/>
                <a:latin typeface="Arial" charset="0"/>
                <a:ea typeface="ＭＳ Ｐゴシック" charset="0"/>
                <a:cs typeface="ＭＳ Ｐゴシック" charset="0"/>
              </a:rPr>
            </a:br>
            <a:r>
              <a:rPr lang="en-US" sz="4000" b="1" dirty="0" smtClean="0">
                <a:solidFill>
                  <a:schemeClr val="tx1"/>
                </a:solidFill>
                <a:effectLst/>
                <a:latin typeface="Arial" charset="0"/>
                <a:ea typeface="ＭＳ Ｐゴシック" charset="0"/>
                <a:cs typeface="ＭＳ Ｐゴシック" charset="0"/>
              </a:rPr>
              <a:t>— First Century Jews</a:t>
            </a:r>
            <a:endParaRPr lang="en-US" sz="4000" b="1" dirty="0">
              <a:solidFill>
                <a:schemeClr val="tx1"/>
              </a:solidFill>
              <a:effectLst/>
              <a:latin typeface="Arial" charset="0"/>
              <a:ea typeface="ＭＳ Ｐゴシック" charset="0"/>
              <a:cs typeface="ＭＳ Ｐゴシック" charset="0"/>
            </a:endParaRPr>
          </a:p>
        </p:txBody>
      </p:sp>
      <p:pic>
        <p:nvPicPr>
          <p:cNvPr id="5" name="Picture 4"/>
          <p:cNvPicPr>
            <a:picLocks noChangeAspect="1"/>
          </p:cNvPicPr>
          <p:nvPr/>
        </p:nvPicPr>
        <p:blipFill rotWithShape="1">
          <a:blip r:embed="rId4"/>
          <a:srcRect t="7390"/>
          <a:stretch/>
        </p:blipFill>
        <p:spPr>
          <a:xfrm>
            <a:off x="1068595" y="2199517"/>
            <a:ext cx="6706978" cy="4658483"/>
          </a:xfrm>
          <a:prstGeom prst="rect">
            <a:avLst/>
          </a:prstGeom>
        </p:spPr>
      </p:pic>
      <p:sp>
        <p:nvSpPr>
          <p:cNvPr id="8" name="Rectangle 2"/>
          <p:cNvSpPr txBox="1">
            <a:spLocks noChangeArrowheads="1"/>
          </p:cNvSpPr>
          <p:nvPr/>
        </p:nvSpPr>
        <p:spPr bwMode="auto">
          <a:xfrm>
            <a:off x="0" y="-42033"/>
            <a:ext cx="9144000" cy="929373"/>
          </a:xfrm>
          <a:prstGeom prst="rect">
            <a:avLst/>
          </a:prstGeom>
          <a:solidFill>
            <a:schemeClr val="tx1"/>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latin typeface="Arial" charset="0"/>
                <a:ea typeface="ＭＳ Ｐゴシック" charset="0"/>
                <a:cs typeface="ＭＳ Ｐゴシック" charset="0"/>
              </a:rPr>
              <a:t>The Ten Commandments</a:t>
            </a:r>
            <a:endParaRPr lang="en-US" sz="4800" b="1" dirty="0">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23478585"/>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61451"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7450" y="5106032"/>
            <a:ext cx="9144000" cy="1086599"/>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II</a:t>
            </a:r>
            <a:r>
              <a:rPr lang="en-US" sz="4800" b="1" dirty="0">
                <a:effectLst>
                  <a:glow rad="127000">
                    <a:schemeClr val="tx1"/>
                  </a:glow>
                </a:effectLst>
                <a:latin typeface="Arial" charset="0"/>
                <a:ea typeface="ＭＳ Ｐゴシック" charset="0"/>
                <a:cs typeface="ＭＳ Ｐゴシック" charset="0"/>
              </a:rPr>
              <a:t>. Guard yourself from </a:t>
            </a:r>
            <a:r>
              <a:rPr lang="en-US" sz="4800" b="1" dirty="0">
                <a:solidFill>
                  <a:srgbClr val="FFFF00"/>
                </a:solidFill>
                <a:effectLst>
                  <a:glow rad="127000">
                    <a:schemeClr val="tx1"/>
                  </a:glow>
                </a:effectLst>
                <a:latin typeface="Arial" charset="0"/>
                <a:ea typeface="ＭＳ Ｐゴシック" charset="0"/>
                <a:cs typeface="ＭＳ Ｐゴシック" charset="0"/>
              </a:rPr>
              <a:t>lust</a:t>
            </a:r>
            <a:r>
              <a:rPr lang="en-US" sz="4800" b="1" dirty="0">
                <a:effectLst>
                  <a:glow rad="127000">
                    <a:schemeClr val="tx1"/>
                  </a:glow>
                </a:effectLst>
                <a:latin typeface="Arial" charset="0"/>
                <a:ea typeface="ＭＳ Ｐゴシック" charset="0"/>
                <a:cs typeface="ＭＳ Ｐゴシック" charset="0"/>
              </a:rPr>
              <a:t> (5:28-30)</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410334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6493"/>
            <a:ext cx="9144000" cy="68435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693738"/>
            <a:ext cx="8924902" cy="1086599"/>
          </a:xfrm>
          <a:effectLst>
            <a:outerShdw blurRad="63500" dist="35921" dir="2700000" algn="ctr" rotWithShape="0">
              <a:schemeClr val="tx2">
                <a:alpha val="74998"/>
              </a:schemeClr>
            </a:outerShdw>
          </a:effectLst>
          <a:extLst/>
        </p:spPr>
        <p:txBody>
          <a:bodyPr anchor="ctr"/>
          <a:lstStyle/>
          <a:p>
            <a:pPr algn="r">
              <a:defRPr/>
            </a:pPr>
            <a:r>
              <a:rPr lang="en-US" sz="4800" b="1" dirty="0" smtClean="0">
                <a:effectLst>
                  <a:glow rad="127000">
                    <a:schemeClr val="tx1"/>
                  </a:glow>
                </a:effectLst>
                <a:latin typeface="Arial" charset="0"/>
                <a:ea typeface="ＭＳ Ｐゴシック" charset="0"/>
                <a:cs typeface="ＭＳ Ｐゴシック" charset="0"/>
              </a:rPr>
              <a:t>Adultery of the heart.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410334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Deadpool</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222500" y="0"/>
            <a:ext cx="4696140" cy="6858000"/>
          </a:xfrm>
          <a:prstGeom prst="rect">
            <a:avLst/>
          </a:prstGeom>
        </p:spPr>
      </p:pic>
    </p:spTree>
    <p:extLst>
      <p:ext uri="{BB962C8B-B14F-4D97-AF65-F5344CB8AC3E}">
        <p14:creationId xmlns:p14="http://schemas.microsoft.com/office/powerpoint/2010/main" val="21734374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13200"/>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6781"/>
            <a:ext cx="9144000" cy="1963454"/>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But </a:t>
            </a:r>
            <a:r>
              <a:rPr lang="en-US" sz="3600" b="1" dirty="0">
                <a:effectLst>
                  <a:glow rad="127000">
                    <a:schemeClr val="tx1"/>
                  </a:glow>
                </a:effectLst>
                <a:latin typeface="Arial" charset="0"/>
                <a:ea typeface="ＭＳ Ｐゴシック" charset="0"/>
                <a:cs typeface="ＭＳ Ｐゴシック" charset="0"/>
              </a:rPr>
              <a:t>I say, anyone who even looks at a woman with lust has already committed adultery with her in his </a:t>
            </a:r>
            <a:r>
              <a:rPr lang="en-US" sz="3600" b="1" dirty="0" smtClean="0">
                <a:effectLst>
                  <a:glow rad="127000">
                    <a:schemeClr val="tx1"/>
                  </a:glow>
                </a:effectLst>
                <a:latin typeface="Arial" charset="0"/>
                <a:ea typeface="ＭＳ Ｐゴシック" charset="0"/>
                <a:cs typeface="ＭＳ Ｐゴシック" charset="0"/>
              </a:rPr>
              <a:t>heart</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smtClean="0">
                <a:effectLst>
                  <a:glow rad="127000">
                    <a:schemeClr val="tx1"/>
                  </a:glow>
                </a:effectLst>
                <a:latin typeface="Arial" charset="0"/>
                <a:ea typeface="ＭＳ Ｐゴシック" charset="0"/>
                <a:cs typeface="ＭＳ Ｐゴシック" charset="0"/>
              </a:rPr>
              <a:t>(5:28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910621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0" y="0"/>
            <a:ext cx="6858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5"/>
            <a:ext cx="9144000" cy="852154"/>
          </a:xfrm>
          <a:effectLst/>
          <a:extLst/>
        </p:spPr>
        <p:txBody>
          <a:bodyPr anchor="ctr"/>
          <a:lstStyle/>
          <a:p>
            <a:pPr>
              <a:defRPr/>
            </a:pPr>
            <a:r>
              <a:rPr lang="en-US" sz="4800" b="1" dirty="0" smtClean="0">
                <a:solidFill>
                  <a:schemeClr val="tx1"/>
                </a:solidFill>
                <a:effectLst/>
                <a:latin typeface="Arial" charset="0"/>
                <a:ea typeface="ＭＳ Ｐゴシック" charset="0"/>
                <a:cs typeface="ＭＳ Ｐゴシック" charset="0"/>
              </a:rPr>
              <a:t>A problem of the mind.</a:t>
            </a:r>
            <a:endParaRPr lang="en-US" sz="4800"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410334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662" y="97023"/>
            <a:ext cx="4322875" cy="6760977"/>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60025" y="117868"/>
            <a:ext cx="5083974" cy="1295324"/>
          </a:xfrm>
          <a:effectLst/>
          <a:extLst/>
        </p:spPr>
        <p:txBody>
          <a:bodyPr/>
          <a:lstStyle/>
          <a:p>
            <a:pPr>
              <a:defRPr/>
            </a:pPr>
            <a:r>
              <a:rPr lang="en-US" sz="5400" b="1" u="sng" dirty="0" smtClean="0">
                <a:solidFill>
                  <a:schemeClr val="tx2"/>
                </a:solidFill>
                <a:effectLst>
                  <a:glow rad="127000">
                    <a:schemeClr val="bg1"/>
                  </a:glow>
                </a:effectLst>
                <a:latin typeface="Arial" charset="0"/>
                <a:ea typeface="ＭＳ Ｐゴシック" charset="0"/>
                <a:cs typeface="ＭＳ Ｐゴシック" charset="0"/>
              </a:rPr>
              <a:t>What is lust?</a:t>
            </a:r>
            <a:endParaRPr lang="en-US" sz="5400" b="1" u="sng"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060026" y="1316407"/>
            <a:ext cx="5083974" cy="22255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a:t>
            </a:r>
            <a:r>
              <a:rPr lang="en-US" b="1" dirty="0" smtClean="0">
                <a:solidFill>
                  <a:schemeClr val="tx2"/>
                </a:solidFill>
                <a:effectLst>
                  <a:glow rad="127000">
                    <a:schemeClr val="bg1"/>
                  </a:glow>
                </a:effectLst>
                <a:latin typeface="Arial" charset="0"/>
                <a:ea typeface="ＭＳ Ｐゴシック" charset="0"/>
                <a:cs typeface="ＭＳ Ｐゴシック" charset="0"/>
              </a:rPr>
              <a:t>a wrongful desire </a:t>
            </a:r>
            <a:r>
              <a:rPr lang="en-US" b="1" dirty="0">
                <a:solidFill>
                  <a:schemeClr val="tx2"/>
                </a:solidFill>
                <a:effectLst>
                  <a:glow rad="127000">
                    <a:schemeClr val="bg1"/>
                  </a:glow>
                </a:effectLst>
                <a:latin typeface="Arial" charset="0"/>
                <a:ea typeface="ＭＳ Ｐゴシック" charset="0"/>
                <a:cs typeface="ＭＳ Ｐゴシック" charset="0"/>
              </a:rPr>
              <a:t>for what God forbids </a:t>
            </a:r>
          </a:p>
        </p:txBody>
      </p:sp>
      <p:sp>
        <p:nvSpPr>
          <p:cNvPr id="6" name="Rectangle 2"/>
          <p:cNvSpPr txBox="1">
            <a:spLocks noChangeArrowheads="1"/>
          </p:cNvSpPr>
          <p:nvPr/>
        </p:nvSpPr>
        <p:spPr bwMode="auto">
          <a:xfrm>
            <a:off x="4060026" y="3892349"/>
            <a:ext cx="5083974" cy="25751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—imagining sex with someone other than </a:t>
            </a:r>
            <a:r>
              <a:rPr lang="en-US" b="1" dirty="0" smtClean="0">
                <a:solidFill>
                  <a:schemeClr val="tx2"/>
                </a:solidFill>
                <a:effectLst>
                  <a:glow rad="127000">
                    <a:schemeClr val="bg1"/>
                  </a:glow>
                </a:effectLst>
                <a:latin typeface="Arial" charset="0"/>
                <a:ea typeface="ＭＳ Ｐゴシック" charset="0"/>
                <a:cs typeface="ＭＳ Ｐゴシック" charset="0"/>
              </a:rPr>
              <a:t>your spouse </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4037620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89000" y="1778000"/>
            <a:ext cx="8255000" cy="5080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526640" y="6494"/>
            <a:ext cx="3456386" cy="6837718"/>
          </a:xfrm>
          <a:effectLst>
            <a:outerShdw blurRad="63500" dist="35921" dir="2700000" algn="ctr" rotWithShape="0">
              <a:schemeClr val="tx2">
                <a:alpha val="74998"/>
              </a:schemeClr>
            </a:outerShdw>
          </a:effectLst>
          <a:extLst/>
        </p:spPr>
        <p:txBody>
          <a:bodyPr anchor="ctr"/>
          <a:lstStyle/>
          <a:p>
            <a:pPr>
              <a:defRPr/>
            </a:pPr>
            <a:r>
              <a:rPr lang="ru-RU" b="1" dirty="0" smtClean="0">
                <a:effectLst>
                  <a:glow rad="127000">
                    <a:schemeClr val="tx1"/>
                  </a:glow>
                </a:effectLst>
                <a:latin typeface="Arial" charset="0"/>
                <a:ea typeface="ＭＳ Ｐゴシック" charset="0"/>
                <a:cs typeface="ＭＳ Ｐゴシック" charset="0"/>
              </a:rPr>
              <a:t>"</a:t>
            </a:r>
            <a:r>
              <a:rPr lang="is-IS"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already </a:t>
            </a:r>
            <a:r>
              <a:rPr lang="en-US" b="1" dirty="0">
                <a:effectLst>
                  <a:glow rad="127000">
                    <a:schemeClr val="tx1"/>
                  </a:glow>
                </a:effectLst>
                <a:latin typeface="Arial" charset="0"/>
                <a:ea typeface="ＭＳ Ｐゴシック" charset="0"/>
                <a:cs typeface="ＭＳ Ｐゴシック" charset="0"/>
              </a:rPr>
              <a:t>committed adultery with her in his </a:t>
            </a:r>
            <a:r>
              <a:rPr lang="en-US" b="1" dirty="0" smtClean="0">
                <a:effectLst>
                  <a:glow rad="127000">
                    <a:schemeClr val="tx1"/>
                  </a:glow>
                </a:effectLst>
                <a:latin typeface="Arial" charset="0"/>
                <a:ea typeface="ＭＳ Ｐゴシック" charset="0"/>
                <a:cs typeface="ＭＳ Ｐゴシック" charset="0"/>
              </a:rPr>
              <a:t>heart</a:t>
            </a:r>
            <a:r>
              <a:rPr lang="ru-RU"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 </a:t>
            </a:r>
            <a:br>
              <a:rPr lang="en-US" b="1" dirty="0" smtClean="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5:28b)? </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410334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6838462" cy="683846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086599"/>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As b</a:t>
            </a:r>
            <a:r>
              <a:rPr lang="en-US" sz="4800" b="1" dirty="0" smtClean="0">
                <a:effectLst>
                  <a:glow rad="127000">
                    <a:schemeClr val="tx1"/>
                  </a:glow>
                </a:effectLst>
                <a:latin typeface="Arial" charset="0"/>
                <a:ea typeface="ＭＳ Ｐゴシック" charset="0"/>
                <a:cs typeface="ＭＳ Ｐゴシック" charset="0"/>
              </a:rPr>
              <a:t>ad as adultery?</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410334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3517539"/>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Adultery has far greater consequences than lust</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3991708"/>
            <a:ext cx="9144000" cy="2866292"/>
          </a:xfrm>
          <a:prstGeom prst="rect">
            <a:avLst/>
          </a:prstGeom>
        </p:spPr>
      </p:pic>
    </p:spTree>
    <p:extLst>
      <p:ext uri="{BB962C8B-B14F-4D97-AF65-F5344CB8AC3E}">
        <p14:creationId xmlns:p14="http://schemas.microsoft.com/office/powerpoint/2010/main" val="33410334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34629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204702" y="6494"/>
            <a:ext cx="3939298" cy="6851506"/>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Guard yourself from l</a:t>
            </a:r>
            <a:r>
              <a:rPr lang="en-US" sz="4800" b="1" dirty="0" smtClean="0">
                <a:effectLst>
                  <a:glow rad="127000">
                    <a:schemeClr val="tx1"/>
                  </a:glow>
                </a:effectLst>
                <a:latin typeface="Arial" charset="0"/>
                <a:ea typeface="ＭＳ Ｐゴシック" charset="0"/>
                <a:cs typeface="ＭＳ Ｐゴシック" charset="0"/>
              </a:rPr>
              <a:t>ust (5:29-30)</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410334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62000" y="307766"/>
            <a:ext cx="7620000" cy="65786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89420"/>
            <a:ext cx="9143999" cy="794452"/>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Guard your eyes from lust (5:29).</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706540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921717" y="6494"/>
            <a:ext cx="2222282" cy="6851506"/>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Why the eye and hand?</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602490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80303" y="3556000"/>
            <a:ext cx="5959231" cy="3299924"/>
          </a:xfrm>
          <a:prstGeom prst="rect">
            <a:avLst/>
          </a:prstGeom>
        </p:spPr>
      </p:pic>
      <p:sp>
        <p:nvSpPr>
          <p:cNvPr id="900098" name="Rectangle 2"/>
          <p:cNvSpPr>
            <a:spLocks noGrp="1" noChangeArrowheads="1"/>
          </p:cNvSpPr>
          <p:nvPr>
            <p:ph type="ctrTitle"/>
          </p:nvPr>
        </p:nvSpPr>
        <p:spPr>
          <a:xfrm>
            <a:off x="0" y="29469"/>
            <a:ext cx="9144000" cy="3526531"/>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So </a:t>
            </a:r>
            <a:r>
              <a:rPr lang="en-US" sz="3600" b="1" dirty="0">
                <a:effectLst>
                  <a:glow rad="127000">
                    <a:schemeClr val="tx1"/>
                  </a:glow>
                </a:effectLst>
                <a:latin typeface="Arial" charset="0"/>
                <a:ea typeface="ＭＳ Ｐゴシック" charset="0"/>
                <a:cs typeface="ＭＳ Ｐゴシック" charset="0"/>
              </a:rPr>
              <a:t>if your eye—even your good eye—causes you to lust, gouge it out and throw it away. It is better for you to lose one part of your body than for your whole body to be thrown into </a:t>
            </a:r>
            <a:r>
              <a:rPr lang="en-US" sz="3600" b="1" dirty="0" smtClean="0">
                <a:effectLst>
                  <a:glow rad="127000">
                    <a:schemeClr val="tx1"/>
                  </a:glow>
                </a:effectLst>
                <a:latin typeface="Arial" charset="0"/>
                <a:ea typeface="ＭＳ Ｐゴシック" charset="0"/>
                <a:cs typeface="ＭＳ Ｐゴシック" charset="0"/>
              </a:rPr>
              <a:t>hell</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smtClean="0">
                <a:effectLst>
                  <a:glow rad="127000">
                    <a:schemeClr val="tx1"/>
                  </a:glow>
                </a:effectLst>
                <a:latin typeface="Arial" charset="0"/>
                <a:ea typeface="ＭＳ Ｐゴシック" charset="0"/>
                <a:cs typeface="ＭＳ Ｐゴシック" charset="0"/>
              </a:rPr>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(5:29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861962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0531"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086599"/>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Marriage</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187484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r="56965"/>
          <a:stretch/>
        </p:blipFill>
        <p:spPr>
          <a:xfrm>
            <a:off x="0" y="29469"/>
            <a:ext cx="3661833" cy="68072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661833" y="50801"/>
            <a:ext cx="4825999" cy="6807199"/>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And </a:t>
            </a:r>
            <a:r>
              <a:rPr lang="en-US" sz="3600" b="1" dirty="0">
                <a:effectLst>
                  <a:glow rad="127000">
                    <a:schemeClr val="tx1"/>
                  </a:glow>
                </a:effectLst>
                <a:latin typeface="Arial" charset="0"/>
                <a:ea typeface="ＭＳ Ｐゴシック" charset="0"/>
                <a:cs typeface="ＭＳ Ｐゴシック" charset="0"/>
              </a:rPr>
              <a:t>if your right hand causes you to sin, cut it off and throw it away. It is better for you to lose one part of your body than for your whole body to go into </a:t>
            </a:r>
            <a:r>
              <a:rPr lang="en-US" sz="3600" b="1" dirty="0" smtClean="0">
                <a:effectLst>
                  <a:glow rad="127000">
                    <a:schemeClr val="tx1"/>
                  </a:glow>
                </a:effectLst>
                <a:latin typeface="Arial" charset="0"/>
                <a:ea typeface="ＭＳ Ｐゴシック" charset="0"/>
                <a:cs typeface="ＭＳ Ｐゴシック" charset="0"/>
              </a:rPr>
              <a:t>hell</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smtClean="0">
                <a:effectLst>
                  <a:glow rad="127000">
                    <a:schemeClr val="tx1"/>
                  </a:glow>
                </a:effectLst>
                <a:latin typeface="Arial" charset="0"/>
                <a:ea typeface="ＭＳ Ｐゴシック" charset="0"/>
                <a:cs typeface="ＭＳ Ｐゴシック" charset="0"/>
              </a:rPr>
              <a:t>(5:30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029676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4" name="Group 3"/>
          <p:cNvGrpSpPr/>
          <p:nvPr/>
        </p:nvGrpSpPr>
        <p:grpSpPr>
          <a:xfrm>
            <a:off x="0" y="859195"/>
            <a:ext cx="8918136" cy="5200742"/>
            <a:chOff x="0" y="859195"/>
            <a:chExt cx="8918136" cy="5200742"/>
          </a:xfrm>
        </p:grpSpPr>
        <p:pic>
          <p:nvPicPr>
            <p:cNvPr id="2" name="Picture 1"/>
            <p:cNvPicPr>
              <a:picLocks noChangeAspect="1"/>
            </p:cNvPicPr>
            <p:nvPr/>
          </p:nvPicPr>
          <p:blipFill>
            <a:blip r:embed="rId3"/>
            <a:stretch>
              <a:fillRect/>
            </a:stretch>
          </p:blipFill>
          <p:spPr>
            <a:xfrm>
              <a:off x="0" y="859195"/>
              <a:ext cx="8918136" cy="5026117"/>
            </a:xfrm>
            <a:prstGeom prst="rect">
              <a:avLst/>
            </a:prstGeom>
          </p:spPr>
        </p:pic>
        <p:sp>
          <p:nvSpPr>
            <p:cNvPr id="3" name="Rectangle 2"/>
            <p:cNvSpPr/>
            <p:nvPr/>
          </p:nvSpPr>
          <p:spPr bwMode="auto">
            <a:xfrm>
              <a:off x="2349500" y="4837562"/>
              <a:ext cx="4159250" cy="1222375"/>
            </a:xfrm>
            <a:prstGeom prst="rect">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6"/>
            <p:cNvSpPr/>
            <p:nvPr/>
          </p:nvSpPr>
          <p:spPr bwMode="auto">
            <a:xfrm>
              <a:off x="1603375" y="1016000"/>
              <a:ext cx="5905500" cy="1222375"/>
            </a:xfrm>
            <a:prstGeom prst="rect">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0" y="1269547"/>
            <a:ext cx="9144000" cy="829727"/>
          </a:xfrm>
          <a:noFill/>
          <a:effectLst>
            <a:outerShdw blurRad="63500" dist="35921" dir="2700000" algn="ctr" rotWithShape="0">
              <a:schemeClr val="tx2">
                <a:alpha val="74998"/>
              </a:schemeClr>
            </a:outerShdw>
          </a:effectLst>
          <a:extLst/>
        </p:spPr>
        <p:txBody>
          <a:bodyPr anchor="ctr"/>
          <a:lstStyle/>
          <a:p>
            <a:pPr>
              <a:defRPr/>
            </a:pPr>
            <a:r>
              <a:rPr lang="en-US" sz="6000" b="1" dirty="0" smtClean="0">
                <a:effectLst>
                  <a:glow rad="127000">
                    <a:schemeClr val="tx1"/>
                  </a:glow>
                </a:effectLst>
                <a:latin typeface="Arial" charset="0"/>
                <a:ea typeface="ＭＳ Ｐゴシック" charset="0"/>
                <a:cs typeface="ＭＳ Ｐゴシック" charset="0"/>
              </a:rPr>
              <a:t>TIME TO TURN</a:t>
            </a:r>
            <a:endParaRPr lang="en-US" sz="60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4971630"/>
            <a:ext cx="9144000" cy="829727"/>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solidFill>
                  <a:srgbClr val="FF6600"/>
                </a:solidFill>
                <a:effectLst>
                  <a:glow rad="127000">
                    <a:schemeClr val="tx1"/>
                  </a:glow>
                </a:effectLst>
                <a:latin typeface="Arial" charset="0"/>
                <a:ea typeface="ＭＳ Ｐゴシック" charset="0"/>
                <a:cs typeface="ＭＳ Ｐゴシック" charset="0"/>
              </a:rPr>
              <a:t>BEFORE YOU BURN</a:t>
            </a:r>
            <a:r>
              <a:rPr lang="en-US" sz="3600" b="1" dirty="0" smtClean="0">
                <a:effectLst>
                  <a:glow rad="127000">
                    <a:schemeClr val="tx1"/>
                  </a:glow>
                </a:effectLst>
                <a:latin typeface="Arial" charset="0"/>
                <a:ea typeface="ＭＳ Ｐゴシック" charset="0"/>
                <a:cs typeface="ＭＳ Ｐゴシック" charset="0"/>
              </a:rPr>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solidFill>
                  <a:srgbClr val="FFCC66"/>
                </a:solidFill>
                <a:effectLst>
                  <a:glow rad="127000">
                    <a:schemeClr val="tx1"/>
                  </a:glow>
                </a:effectLst>
                <a:latin typeface="Arial" charset="0"/>
                <a:ea typeface="ＭＳ Ｐゴシック" charset="0"/>
                <a:cs typeface="ＭＳ Ｐゴシック" charset="0"/>
              </a:rPr>
              <a:t>REPENT</a:t>
            </a:r>
            <a:endParaRPr lang="en-US" sz="3600" b="1" dirty="0">
              <a:solidFill>
                <a:srgbClr val="FFCC66"/>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849992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35511" y="1448419"/>
            <a:ext cx="6705558" cy="5263863"/>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180"/>
            <a:ext cx="9143999" cy="1480420"/>
          </a:xfrm>
          <a:effectLst/>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What is even better than gouging out your eye? </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848608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259032"/>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Realize that your eye is the gateway to your </a:t>
            </a:r>
            <a:r>
              <a:rPr lang="en-US" sz="3600" b="1" dirty="0" smtClean="0">
                <a:effectLst>
                  <a:glow rad="127000">
                    <a:schemeClr val="tx1"/>
                  </a:glow>
                </a:effectLst>
                <a:latin typeface="Arial" charset="0"/>
                <a:ea typeface="ＭＳ Ｐゴシック" charset="0"/>
                <a:cs typeface="ＭＳ Ｐゴシック" charset="0"/>
              </a:rPr>
              <a:t>mind.</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334508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5900" y="177800"/>
            <a:ext cx="8699500" cy="6489700"/>
            <a:chOff x="215900" y="177800"/>
            <a:chExt cx="8699500" cy="6489700"/>
          </a:xfrm>
        </p:grpSpPr>
        <p:pic>
          <p:nvPicPr>
            <p:cNvPr id="2" name="Picture 1"/>
            <p:cNvPicPr>
              <a:picLocks noChangeAspect="1"/>
            </p:cNvPicPr>
            <p:nvPr/>
          </p:nvPicPr>
          <p:blipFill>
            <a:blip r:embed="rId3"/>
            <a:stretch>
              <a:fillRect/>
            </a:stretch>
          </p:blipFill>
          <p:spPr>
            <a:xfrm>
              <a:off x="215900" y="177800"/>
              <a:ext cx="8699500" cy="6489700"/>
            </a:xfrm>
            <a:prstGeom prst="rect">
              <a:avLst/>
            </a:prstGeom>
          </p:spPr>
        </p:pic>
        <p:pic>
          <p:nvPicPr>
            <p:cNvPr id="5" name="Picture 4"/>
            <p:cNvPicPr>
              <a:picLocks noChangeAspect="1"/>
            </p:cNvPicPr>
            <p:nvPr/>
          </p:nvPicPr>
          <p:blipFill rotWithShape="1">
            <a:blip r:embed="rId3"/>
            <a:srcRect l="51186" b="64564"/>
            <a:stretch/>
          </p:blipFill>
          <p:spPr>
            <a:xfrm>
              <a:off x="3635210" y="2113534"/>
              <a:ext cx="5008716" cy="2712466"/>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714624" y="2669159"/>
            <a:ext cx="6200775" cy="2394966"/>
          </a:xfrm>
          <a:effectLst/>
          <a:extLst/>
        </p:spPr>
        <p:txBody>
          <a:bodyPr anchor="t"/>
          <a:lstStyle/>
          <a:p>
            <a:pPr>
              <a:defRPr/>
            </a:pPr>
            <a:r>
              <a:rPr lang="en-US" sz="4800" b="1" dirty="0" smtClean="0">
                <a:effectLst/>
                <a:latin typeface="Arial" charset="0"/>
                <a:ea typeface="ＭＳ Ｐゴシック" charset="0"/>
                <a:cs typeface="ＭＳ Ｐゴシック" charset="0"/>
              </a:rPr>
              <a:t>WARNING!</a:t>
            </a:r>
            <a:br>
              <a:rPr lang="en-US" sz="4800" b="1" dirty="0" smtClean="0">
                <a:effectLst/>
                <a:latin typeface="Arial" charset="0"/>
                <a:ea typeface="ＭＳ Ｐゴシック" charset="0"/>
                <a:cs typeface="ＭＳ Ｐゴシック" charset="0"/>
              </a:rPr>
            </a:br>
            <a:r>
              <a:rPr lang="en-US" sz="4800" b="1" dirty="0" smtClean="0">
                <a:effectLst/>
                <a:latin typeface="Arial" charset="0"/>
                <a:ea typeface="ＭＳ Ｐゴシック" charset="0"/>
                <a:cs typeface="ＭＳ Ｐゴシック" charset="0"/>
              </a:rPr>
              <a:t>facebook may lead to adultery</a:t>
            </a:r>
            <a:endParaRPr lang="en-US" sz="4800" b="1" dirty="0">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380099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858000" cy="6858000"/>
          </a:xfrm>
          <a:prstGeom prst="rect">
            <a:avLst/>
          </a:prstGeom>
        </p:spPr>
      </p:pic>
      <p:sp>
        <p:nvSpPr>
          <p:cNvPr id="900098" name="Rectangle 2"/>
          <p:cNvSpPr>
            <a:spLocks noGrp="1" noChangeArrowheads="1"/>
          </p:cNvSpPr>
          <p:nvPr>
            <p:ph type="ctrTitle"/>
          </p:nvPr>
        </p:nvSpPr>
        <p:spPr>
          <a:xfrm>
            <a:off x="4524374" y="2038495"/>
            <a:ext cx="4619625" cy="2787506"/>
          </a:xfrm>
          <a:solidFill>
            <a:srgbClr val="800000"/>
          </a:solidFill>
          <a:effectLst/>
          <a:extLst/>
        </p:spPr>
        <p:txBody>
          <a:bodyPr anchor="ctr"/>
          <a:lstStyle/>
          <a:p>
            <a:pPr>
              <a:defRPr/>
            </a:pPr>
            <a:r>
              <a:rPr lang="en-US" dirty="0"/>
              <a:t>Safeguard your computer and mobile </a:t>
            </a:r>
            <a:r>
              <a:rPr lang="en-US" dirty="0" smtClean="0"/>
              <a:t>phone</a:t>
            </a:r>
            <a:r>
              <a:rPr lang="en-SG" dirty="0" smtClean="0"/>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090929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54000" y="29469"/>
            <a:ext cx="8699500" cy="3136794"/>
          </a:xfrm>
          <a:effectLst>
            <a:outerShdw blurRad="63500" dist="35921" dir="2700000" algn="ctr" rotWithShape="0">
              <a:schemeClr val="tx2">
                <a:alpha val="74998"/>
              </a:schemeClr>
            </a:outerShdw>
          </a:effectLst>
          <a:extLst/>
        </p:spPr>
        <p:txBody>
          <a:bodyPr anchor="ctr"/>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The </a:t>
            </a:r>
            <a:r>
              <a:rPr lang="en-US" sz="3600" b="1" dirty="0">
                <a:effectLst>
                  <a:glow rad="127000">
                    <a:schemeClr val="tx1"/>
                  </a:glow>
                </a:effectLst>
                <a:latin typeface="Arial" charset="0"/>
                <a:ea typeface="ＭＳ Ｐゴシック" charset="0"/>
                <a:cs typeface="ＭＳ Ｐゴシック" charset="0"/>
              </a:rPr>
              <a:t>eye is the lamp of the body; so then if your eye is clear, your whole body will be full of </a:t>
            </a:r>
            <a:r>
              <a:rPr lang="en-US" sz="3600" b="1" dirty="0" smtClean="0">
                <a:effectLst>
                  <a:glow rad="127000">
                    <a:schemeClr val="tx1"/>
                  </a:glow>
                </a:effectLst>
                <a:latin typeface="Arial" charset="0"/>
                <a:ea typeface="ＭＳ Ｐゴシック" charset="0"/>
                <a:cs typeface="ＭＳ Ｐゴシック" charset="0"/>
              </a:rPr>
              <a:t>light</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(Matthew 6:22).</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593850" y="2904827"/>
            <a:ext cx="5880100" cy="3632200"/>
          </a:xfrm>
          <a:prstGeom prst="rect">
            <a:avLst/>
          </a:prstGeom>
        </p:spPr>
      </p:pic>
      <p:sp>
        <p:nvSpPr>
          <p:cNvPr id="5" name="Rectangle 2"/>
          <p:cNvSpPr txBox="1">
            <a:spLocks noChangeArrowheads="1"/>
          </p:cNvSpPr>
          <p:nvPr/>
        </p:nvSpPr>
        <p:spPr bwMode="auto">
          <a:xfrm>
            <a:off x="0" y="5779702"/>
            <a:ext cx="9144000" cy="1018761"/>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Train your </a:t>
            </a:r>
            <a:r>
              <a:rPr lang="en-US" sz="3600" b="1" dirty="0" smtClean="0">
                <a:effectLst>
                  <a:glow rad="127000">
                    <a:schemeClr val="tx1"/>
                  </a:glow>
                </a:effectLst>
                <a:latin typeface="Arial" charset="0"/>
                <a:ea typeface="ＭＳ Ｐゴシック" charset="0"/>
                <a:cs typeface="ＭＳ Ｐゴシック" charset="0"/>
              </a:rPr>
              <a:t>eye not </a:t>
            </a:r>
            <a:r>
              <a:rPr lang="en-US" sz="3600" b="1" dirty="0">
                <a:effectLst>
                  <a:glow rad="127000">
                    <a:schemeClr val="tx1"/>
                  </a:glow>
                </a:effectLst>
                <a:latin typeface="Arial" charset="0"/>
                <a:ea typeface="ＭＳ Ｐゴシック" charset="0"/>
                <a:cs typeface="ＭＳ Ｐゴシック" charset="0"/>
              </a:rPr>
              <a:t>to see things that stimulate </a:t>
            </a:r>
            <a:r>
              <a:rPr lang="en-US" sz="3600" b="1" dirty="0" smtClean="0">
                <a:effectLst>
                  <a:glow rad="127000">
                    <a:schemeClr val="tx1"/>
                  </a:glow>
                </a:effectLst>
                <a:latin typeface="Arial" charset="0"/>
                <a:ea typeface="ＭＳ Ｐゴシック" charset="0"/>
                <a:cs typeface="ＭＳ Ｐゴシック" charset="0"/>
              </a:rPr>
              <a:t>lust.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653914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3863284" cy="70136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63284" y="6494"/>
            <a:ext cx="5280716" cy="3946862"/>
          </a:xfrm>
          <a:effectLst>
            <a:outerShdw blurRad="63500" dist="35921" dir="2700000" algn="ctr" rotWithShape="0">
              <a:schemeClr val="tx2">
                <a:alpha val="74998"/>
              </a:schemeClr>
            </a:outerShdw>
          </a:effectLst>
          <a:ex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Guard your hands from lust (5:30</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466724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r="56965"/>
          <a:stretch/>
        </p:blipFill>
        <p:spPr>
          <a:xfrm>
            <a:off x="0" y="29469"/>
            <a:ext cx="3661833" cy="68072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661833" y="50801"/>
            <a:ext cx="4825999" cy="6807199"/>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And </a:t>
            </a:r>
            <a:r>
              <a:rPr lang="en-US" sz="3600" b="1" dirty="0">
                <a:effectLst>
                  <a:glow rad="127000">
                    <a:schemeClr val="tx1"/>
                  </a:glow>
                </a:effectLst>
                <a:latin typeface="Arial" charset="0"/>
                <a:ea typeface="ＭＳ Ｐゴシック" charset="0"/>
                <a:cs typeface="ＭＳ Ｐゴシック" charset="0"/>
              </a:rPr>
              <a:t>if your right hand causes you to sin, cut it off and throw it away. It is better for you to lose one part of your body than for your whole body to go into </a:t>
            </a:r>
            <a:r>
              <a:rPr lang="en-US" sz="3600" b="1" dirty="0" smtClean="0">
                <a:effectLst>
                  <a:glow rad="127000">
                    <a:schemeClr val="tx1"/>
                  </a:glow>
                </a:effectLst>
                <a:latin typeface="Arial" charset="0"/>
                <a:ea typeface="ＭＳ Ｐゴシック" charset="0"/>
                <a:cs typeface="ＭＳ Ｐゴシック" charset="0"/>
              </a:rPr>
              <a:t>hell</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smtClean="0">
                <a:effectLst>
                  <a:glow rad="127000">
                    <a:schemeClr val="tx1"/>
                  </a:glow>
                </a:effectLst>
                <a:latin typeface="Arial" charset="0"/>
                <a:ea typeface="ＭＳ Ｐゴシック" charset="0"/>
                <a:cs typeface="ＭＳ Ｐゴシック" charset="0"/>
              </a:rPr>
              <a:t>(5:30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216315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4243" y="1073302"/>
            <a:ext cx="9147941" cy="6070906"/>
          </a:xfrm>
          <a:prstGeom prst="rect">
            <a:avLst/>
          </a:prstGeom>
        </p:spPr>
      </p:pic>
      <p:sp>
        <p:nvSpPr>
          <p:cNvPr id="900098" name="Rectangle 2"/>
          <p:cNvSpPr>
            <a:spLocks noGrp="1" noChangeArrowheads="1"/>
          </p:cNvSpPr>
          <p:nvPr>
            <p:ph type="ctrTitle"/>
          </p:nvPr>
        </p:nvSpPr>
        <p:spPr>
          <a:xfrm>
            <a:off x="0" y="6493"/>
            <a:ext cx="9144000" cy="1767529"/>
          </a:xfrm>
          <a:solidFill>
            <a:srgbClr val="000000"/>
          </a:solidFill>
          <a:effectLst>
            <a:outerShdw blurRad="63500" dist="35921" dir="2700000" algn="ctr" rotWithShape="0">
              <a:schemeClr val="tx2">
                <a:alpha val="74998"/>
              </a:schemeClr>
            </a:outerShdw>
          </a:effectLst>
          <a:ex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What is even better than cutting off your </a:t>
            </a:r>
            <a:r>
              <a:rPr lang="en-US" sz="4800" b="1" dirty="0" smtClean="0">
                <a:effectLst>
                  <a:glow rad="127000">
                    <a:schemeClr val="tx1"/>
                  </a:glow>
                </a:effectLst>
                <a:latin typeface="Arial" charset="0"/>
                <a:ea typeface="ＭＳ Ｐゴシック" charset="0"/>
                <a:cs typeface="ＭＳ Ｐゴシック" charset="0"/>
              </a:rPr>
              <a:t>hand?</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741098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086599"/>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Adultery</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381000"/>
            <a:ext cx="9144000" cy="6096000"/>
          </a:xfrm>
          <a:prstGeom prst="rect">
            <a:avLst/>
          </a:prstGeom>
        </p:spPr>
      </p:pic>
    </p:spTree>
    <p:extLst>
      <p:ext uri="{BB962C8B-B14F-4D97-AF65-F5344CB8AC3E}">
        <p14:creationId xmlns:p14="http://schemas.microsoft.com/office/powerpoint/2010/main" val="20982585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086599"/>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Keep it on.</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2915824"/>
            <a:ext cx="9159528" cy="3053176"/>
          </a:xfrm>
          <a:prstGeom prst="rect">
            <a:avLst/>
          </a:prstGeom>
        </p:spPr>
      </p:pic>
    </p:spTree>
    <p:extLst>
      <p:ext uri="{BB962C8B-B14F-4D97-AF65-F5344CB8AC3E}">
        <p14:creationId xmlns:p14="http://schemas.microsoft.com/office/powerpoint/2010/main" val="39061777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1434"/>
          <a:stretch/>
        </p:blipFill>
        <p:spPr>
          <a:xfrm>
            <a:off x="-1" y="-12451"/>
            <a:ext cx="9144001" cy="687045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101017"/>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How </a:t>
            </a:r>
            <a:r>
              <a:rPr lang="en-US" sz="3600" b="1" dirty="0">
                <a:effectLst>
                  <a:glow rad="127000">
                    <a:schemeClr val="tx1"/>
                  </a:glow>
                </a:effectLst>
                <a:latin typeface="Arial" charset="0"/>
                <a:ea typeface="ＭＳ Ｐゴシック" charset="0"/>
                <a:cs typeface="ＭＳ Ｐゴシック" charset="0"/>
              </a:rPr>
              <a:t>can a young man keep his way pure? By keeping it according to Your word. With all my heart I have sought You; Do not let me wander from Your </a:t>
            </a:r>
            <a:r>
              <a:rPr lang="en-US" sz="3600" b="1" dirty="0" smtClean="0">
                <a:effectLst>
                  <a:glow rad="127000">
                    <a:schemeClr val="tx1"/>
                  </a:glow>
                </a:effectLst>
                <a:latin typeface="Arial" charset="0"/>
                <a:ea typeface="ＭＳ Ｐゴシック" charset="0"/>
                <a:cs typeface="ＭＳ Ｐゴシック" charset="0"/>
              </a:rPr>
              <a:t>commandments</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(Psalm 119:9-10)</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490135"/>
            <a:ext cx="9144000" cy="1386540"/>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Replace your sources of temptation with sources of </a:t>
            </a:r>
            <a:r>
              <a:rPr lang="en-US" sz="3600" b="1" dirty="0" smtClean="0">
                <a:effectLst>
                  <a:glow rad="127000">
                    <a:schemeClr val="tx1"/>
                  </a:glow>
                </a:effectLst>
                <a:latin typeface="Arial" charset="0"/>
                <a:ea typeface="ＭＳ Ｐゴシック" charset="0"/>
                <a:cs typeface="ＭＳ Ｐゴシック" charset="0"/>
              </a:rPr>
              <a:t>purity.</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724373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086599"/>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Hug right.</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762000" y="1861591"/>
            <a:ext cx="7620000" cy="4292600"/>
          </a:xfrm>
          <a:prstGeom prst="rect">
            <a:avLst/>
          </a:prstGeom>
        </p:spPr>
      </p:pic>
    </p:spTree>
    <p:extLst>
      <p:ext uri="{BB962C8B-B14F-4D97-AF65-F5344CB8AC3E}">
        <p14:creationId xmlns:p14="http://schemas.microsoft.com/office/powerpoint/2010/main" val="20520092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5689" y="45147"/>
            <a:ext cx="7797279" cy="681285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75000"/>
            <a:ext cx="9144000" cy="1086599"/>
          </a:xfrm>
          <a:solidFill>
            <a:srgbClr val="000000"/>
          </a:solidFill>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Avoid the AWKWARD HUG</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698037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21534"/>
          <a:stretch/>
        </p:blipFill>
        <p:spPr>
          <a:xfrm>
            <a:off x="-1" y="-1"/>
            <a:ext cx="9142405"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0598"/>
            <a:ext cx="9144000" cy="1086599"/>
          </a:xfrm>
          <a:effectLst>
            <a:outerShdw blurRad="63500" dist="35921" dir="2700000" algn="ctr" rotWithShape="0">
              <a:schemeClr val="tx2">
                <a:alpha val="74998"/>
              </a:schemeClr>
            </a:outerShdw>
          </a:effectLst>
          <a:extLst/>
        </p:spPr>
        <p:txBody>
          <a:bodyPr anchor="ctr"/>
          <a:lstStyle/>
          <a:p>
            <a:pPr>
              <a:defRPr/>
            </a:pPr>
            <a:r>
              <a:rPr lang="en-US" sz="4800" b="1" i="1" dirty="0" smtClean="0">
                <a:effectLst>
                  <a:glow rad="127000">
                    <a:schemeClr val="tx1"/>
                  </a:glow>
                </a:effectLst>
                <a:latin typeface="Arial" charset="0"/>
                <a:ea typeface="ＭＳ Ｐゴシック" charset="0"/>
                <a:cs typeface="ＭＳ Ｐゴシック" charset="0"/>
              </a:rPr>
              <a:t>How </a:t>
            </a:r>
            <a:r>
              <a:rPr lang="en-US" sz="4800" b="1" i="1" dirty="0">
                <a:effectLst>
                  <a:glow rad="127000">
                    <a:schemeClr val="tx1"/>
                  </a:glow>
                </a:effectLst>
                <a:latin typeface="Arial" charset="0"/>
                <a:ea typeface="ＭＳ Ｐゴシック" charset="0"/>
                <a:cs typeface="ＭＳ Ｐゴシック" charset="0"/>
              </a:rPr>
              <a:t>can you guard yourself from </a:t>
            </a:r>
            <a:r>
              <a:rPr lang="en-US" sz="4800" b="1" i="1" dirty="0">
                <a:solidFill>
                  <a:srgbClr val="FFFF00"/>
                </a:solidFill>
                <a:effectLst>
                  <a:glow rad="127000">
                    <a:schemeClr val="tx1"/>
                  </a:glow>
                </a:effectLst>
                <a:latin typeface="Arial" charset="0"/>
                <a:ea typeface="ＭＳ Ｐゴシック" charset="0"/>
                <a:cs typeface="ＭＳ Ｐゴシック" charset="0"/>
              </a:rPr>
              <a:t>sexual</a:t>
            </a:r>
            <a:r>
              <a:rPr lang="en-US" sz="4800" b="1" i="1" dirty="0">
                <a:effectLst>
                  <a:glow rad="127000">
                    <a:schemeClr val="tx1"/>
                  </a:glow>
                </a:effectLst>
                <a:latin typeface="Arial" charset="0"/>
                <a:ea typeface="ＭＳ Ｐゴシック" charset="0"/>
                <a:cs typeface="ＭＳ Ｐゴシック" charset="0"/>
              </a:rPr>
              <a:t> </a:t>
            </a:r>
            <a:r>
              <a:rPr lang="en-US" sz="4800" b="1" i="1" dirty="0" smtClean="0">
                <a:effectLst>
                  <a:glow rad="127000">
                    <a:schemeClr val="tx1"/>
                  </a:glow>
                </a:effectLst>
                <a:latin typeface="Arial" charset="0"/>
                <a:ea typeface="ＭＳ Ｐゴシック" charset="0"/>
                <a:cs typeface="ＭＳ Ｐゴシック" charset="0"/>
              </a:rPr>
              <a:t>sin?</a:t>
            </a:r>
            <a:endParaRPr lang="en-US" sz="48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944497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64000" y="2038495"/>
            <a:ext cx="5080000" cy="2787506"/>
          </a:xfrm>
          <a:solidFill>
            <a:schemeClr val="tx1"/>
          </a:solidFill>
          <a:effectLst/>
          <a:extLst/>
        </p:spPr>
        <p:txBody>
          <a:bodyPr anchor="ctr"/>
          <a:lstStyle/>
          <a:p>
            <a:pPr>
              <a:defRPr/>
            </a:pPr>
            <a:r>
              <a:rPr lang="en-US" sz="4800" b="1" dirty="0" smtClean="0">
                <a:solidFill>
                  <a:srgbClr val="FFFF00"/>
                </a:solidFill>
                <a:effectLst>
                  <a:glow rad="127000">
                    <a:schemeClr val="tx1"/>
                  </a:glow>
                </a:effectLst>
                <a:latin typeface="Arial" charset="0"/>
                <a:ea typeface="ＭＳ Ｐゴシック" charset="0"/>
                <a:cs typeface="ＭＳ Ｐゴシック" charset="0"/>
              </a:rPr>
              <a:t>Commit</a:t>
            </a:r>
            <a:r>
              <a:rPr lang="en-US" sz="4800" b="1" dirty="0" smtClean="0">
                <a:effectLst>
                  <a:glow rad="127000">
                    <a:schemeClr val="tx1"/>
                  </a:glow>
                </a:effectLst>
                <a:latin typeface="Arial" charset="0"/>
                <a:ea typeface="ＭＳ Ｐゴシック" charset="0"/>
                <a:cs typeface="ＭＳ Ｐゴシック" charset="0"/>
              </a:rPr>
              <a:t> &amp; </a:t>
            </a:r>
            <a:r>
              <a:rPr lang="en-US" sz="4800" b="1" dirty="0" smtClean="0">
                <a:solidFill>
                  <a:srgbClr val="FFFF00"/>
                </a:solidFill>
                <a:effectLst>
                  <a:glow rad="127000">
                    <a:schemeClr val="tx1"/>
                  </a:glow>
                </a:effectLst>
                <a:latin typeface="Arial" charset="0"/>
                <a:ea typeface="ＭＳ Ｐゴシック" charset="0"/>
                <a:cs typeface="ＭＳ Ｐゴシック" charset="0"/>
              </a:rPr>
              <a:t>watch</a:t>
            </a:r>
            <a:endParaRPr lang="en-US" sz="48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4064000" y="634914"/>
            <a:ext cx="5080000" cy="948120"/>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dirty="0" smtClean="0">
                <a:effectLst>
                  <a:glow rad="127000">
                    <a:schemeClr val="tx1"/>
                  </a:glow>
                </a:effectLst>
                <a:latin typeface="Arial" charset="0"/>
                <a:ea typeface="ＭＳ Ｐゴシック" charset="0"/>
                <a:cs typeface="ＭＳ Ｐゴシック" charset="0"/>
              </a:rPr>
              <a:t>Main Idea:</a:t>
            </a:r>
            <a:endParaRPr lang="en-US"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918951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0" y="0"/>
            <a:ext cx="6096000" cy="56769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49793"/>
            <a:ext cx="9144000" cy="1086599"/>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I</a:t>
            </a:r>
            <a:r>
              <a:rPr lang="en-US" sz="4800" b="1" dirty="0">
                <a:effectLst>
                  <a:glow rad="127000">
                    <a:schemeClr val="tx1"/>
                  </a:glow>
                </a:effectLst>
                <a:latin typeface="Arial" charset="0"/>
                <a:ea typeface="ＭＳ Ｐゴシック" charset="0"/>
                <a:cs typeface="ＭＳ Ｐゴシック" charset="0"/>
              </a:rPr>
              <a:t>. Commit to sexual </a:t>
            </a:r>
            <a:r>
              <a:rPr lang="en-US" sz="4800" b="1" dirty="0">
                <a:solidFill>
                  <a:srgbClr val="FFFF00"/>
                </a:solidFill>
                <a:effectLst>
                  <a:glow rad="127000">
                    <a:schemeClr val="tx1"/>
                  </a:glow>
                </a:effectLst>
                <a:latin typeface="Arial" charset="0"/>
                <a:ea typeface="ＭＳ Ｐゴシック" charset="0"/>
                <a:cs typeface="ＭＳ Ｐゴシック" charset="0"/>
              </a:rPr>
              <a:t>purity</a:t>
            </a:r>
            <a:r>
              <a:rPr lang="en-US" sz="4800" b="1" dirty="0">
                <a:effectLst>
                  <a:glow rad="127000">
                    <a:schemeClr val="tx1"/>
                  </a:glow>
                </a:effectLst>
                <a:latin typeface="Arial" charset="0"/>
                <a:ea typeface="ＭＳ Ｐゴシック" charset="0"/>
                <a:cs typeface="ＭＳ Ｐゴシック" charset="0"/>
              </a:rPr>
              <a:t> (5:27).  </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485645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61451"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7450" y="5106032"/>
            <a:ext cx="9144000" cy="1086599"/>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II</a:t>
            </a:r>
            <a:r>
              <a:rPr lang="en-US" sz="4800" b="1" dirty="0">
                <a:effectLst>
                  <a:glow rad="127000">
                    <a:schemeClr val="tx1"/>
                  </a:glow>
                </a:effectLst>
                <a:latin typeface="Arial" charset="0"/>
                <a:ea typeface="ＭＳ Ｐゴシック" charset="0"/>
                <a:cs typeface="ＭＳ Ｐゴシック" charset="0"/>
              </a:rPr>
              <a:t>. Guard yourself from </a:t>
            </a:r>
            <a:r>
              <a:rPr lang="en-US" sz="4800" b="1" dirty="0">
                <a:solidFill>
                  <a:srgbClr val="FFFF00"/>
                </a:solidFill>
                <a:effectLst>
                  <a:glow rad="127000">
                    <a:schemeClr val="tx1"/>
                  </a:glow>
                </a:effectLst>
                <a:latin typeface="Arial" charset="0"/>
                <a:ea typeface="ＭＳ Ｐゴシック" charset="0"/>
                <a:cs typeface="ＭＳ Ｐゴシック" charset="0"/>
              </a:rPr>
              <a:t>lust</a:t>
            </a:r>
            <a:r>
              <a:rPr lang="en-US" sz="4800" b="1" dirty="0">
                <a:effectLst>
                  <a:glow rad="127000">
                    <a:schemeClr val="tx1"/>
                  </a:glow>
                </a:effectLst>
                <a:latin typeface="Arial" charset="0"/>
                <a:ea typeface="ＭＳ Ｐゴシック" charset="0"/>
                <a:cs typeface="ＭＳ Ｐゴシック" charset="0"/>
              </a:rPr>
              <a:t> (5:28-30)</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983500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0436" y="6494"/>
            <a:ext cx="9704683" cy="685150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562414" y="6494"/>
            <a:ext cx="3581586" cy="6308143"/>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How can you ladies help us men?</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520695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2146" y="-1"/>
            <a:ext cx="8362462" cy="6881609"/>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7224"/>
            <a:ext cx="9143999" cy="1080120"/>
          </a:xfrm>
          <a:effectLst/>
          <a:extLst/>
        </p:spPr>
        <p:txBody>
          <a:bodyPr/>
          <a:lstStyle/>
          <a:p>
            <a:pPr>
              <a:defRPr/>
            </a:pPr>
            <a:r>
              <a:rPr lang="en-US" sz="4000" b="1" dirty="0" smtClean="0">
                <a:solidFill>
                  <a:schemeClr val="tx2"/>
                </a:solidFill>
                <a:effectLst>
                  <a:glow rad="127000">
                    <a:schemeClr val="bg1"/>
                  </a:glow>
                </a:effectLst>
                <a:latin typeface="Arial" charset="0"/>
                <a:ea typeface="ＭＳ Ｐゴシック" charset="0"/>
                <a:cs typeface="ＭＳ Ｐゴシック" charset="0"/>
              </a:rPr>
              <a:t>Don</a:t>
            </a:r>
            <a:r>
              <a:rPr lang="uk-UA" sz="4000" b="1" dirty="0" smtClean="0">
                <a:solidFill>
                  <a:schemeClr val="tx2"/>
                </a:solidFill>
                <a:effectLst>
                  <a:glow rad="127000">
                    <a:schemeClr val="bg1"/>
                  </a:glow>
                </a:effectLst>
                <a:latin typeface="Arial" charset="0"/>
                <a:ea typeface="ＭＳ Ｐゴシック" charset="0"/>
                <a:cs typeface="ＭＳ Ｐゴシック" charset="0"/>
              </a:rPr>
              <a:t>'</a:t>
            </a:r>
            <a:r>
              <a:rPr lang="en-US" sz="4000" b="1" dirty="0" smtClean="0">
                <a:solidFill>
                  <a:schemeClr val="tx2"/>
                </a:solidFill>
                <a:effectLst>
                  <a:glow rad="127000">
                    <a:schemeClr val="bg1"/>
                  </a:glow>
                </a:effectLst>
                <a:latin typeface="Arial" charset="0"/>
                <a:ea typeface="ＭＳ Ｐゴシック" charset="0"/>
                <a:cs typeface="ＭＳ Ｐゴシック" charset="0"/>
              </a:rPr>
              <a:t>t </a:t>
            </a:r>
            <a:r>
              <a:rPr lang="en-US" sz="4000" b="1" dirty="0">
                <a:solidFill>
                  <a:schemeClr val="tx2"/>
                </a:solidFill>
                <a:effectLst>
                  <a:glow rad="127000">
                    <a:schemeClr val="bg1"/>
                  </a:glow>
                </a:effectLst>
                <a:latin typeface="Arial" charset="0"/>
                <a:ea typeface="ＭＳ Ｐゴシック" charset="0"/>
                <a:cs typeface="ＭＳ Ｐゴシック" charset="0"/>
              </a:rPr>
              <a:t>tempt us by what you </a:t>
            </a:r>
            <a:r>
              <a:rPr lang="en-US" sz="4000" b="1" dirty="0" smtClean="0">
                <a:solidFill>
                  <a:schemeClr val="tx2"/>
                </a:solidFill>
                <a:effectLst>
                  <a:glow rad="127000">
                    <a:schemeClr val="bg1"/>
                  </a:glow>
                </a:effectLst>
                <a:latin typeface="Arial" charset="0"/>
                <a:ea typeface="ＭＳ Ｐゴシック" charset="0"/>
                <a:cs typeface="ＭＳ Ｐゴシック" charset="0"/>
              </a:rPr>
              <a:t>wear!</a:t>
            </a:r>
            <a:endParaRPr lang="en-US" sz="40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957520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Different Temptations</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 y="1319714"/>
            <a:ext cx="4520969"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u="sng" dirty="0" smtClean="0">
                <a:effectLst>
                  <a:glow rad="127000">
                    <a:schemeClr val="tx1"/>
                  </a:glow>
                </a:effectLst>
                <a:latin typeface="Arial" charset="0"/>
                <a:ea typeface="ＭＳ Ｐゴシック" charset="0"/>
                <a:cs typeface="ＭＳ Ｐゴシック" charset="0"/>
              </a:rPr>
              <a:t>Men</a:t>
            </a:r>
            <a:endParaRPr lang="en-US" sz="4800" b="1" u="sng"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4520968" y="1319714"/>
            <a:ext cx="4520969"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u="sng" dirty="0" smtClean="0">
                <a:effectLst>
                  <a:glow rad="127000">
                    <a:schemeClr val="tx1"/>
                  </a:glow>
                </a:effectLst>
                <a:latin typeface="Arial" charset="0"/>
                <a:ea typeface="ＭＳ Ｐゴシック" charset="0"/>
                <a:cs typeface="ＭＳ Ｐゴシック" charset="0"/>
              </a:rPr>
              <a:t>Women</a:t>
            </a:r>
            <a:endParaRPr lang="en-US" sz="4800" b="1" u="sng"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1" y="2350269"/>
            <a:ext cx="4520969"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Visual</a:t>
            </a:r>
            <a:endParaRPr lang="en-US" sz="4800" b="1" dirty="0">
              <a:effectLst>
                <a:glow rad="127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4520968" y="2350269"/>
            <a:ext cx="4520969"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Relational</a:t>
            </a:r>
            <a:endParaRPr lang="en-US" sz="4800" b="1" dirty="0">
              <a:effectLst>
                <a:glow rad="1270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1" y="3436868"/>
            <a:ext cx="4520969"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Images</a:t>
            </a:r>
            <a:endParaRPr lang="en-US" sz="4800" b="1" dirty="0">
              <a:effectLst>
                <a:glow rad="127000">
                  <a:schemeClr val="tx1"/>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4520968" y="3436868"/>
            <a:ext cx="4520969"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Romance</a:t>
            </a:r>
            <a:endParaRPr lang="en-US" sz="4800" b="1" dirty="0">
              <a:effectLst>
                <a:glow rad="127000">
                  <a:schemeClr val="tx1"/>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4057" y="5113866"/>
            <a:ext cx="9139943" cy="17441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48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l"/>
            <a:r>
              <a:rPr lang="en-SG" sz="4000" dirty="0"/>
              <a:t>• Women seek sex for relationships.</a:t>
            </a:r>
          </a:p>
          <a:p>
            <a:pPr algn="l"/>
            <a:r>
              <a:rPr lang="en-SG" sz="4000" dirty="0"/>
              <a:t>• Men seek relationships for sex</a:t>
            </a:r>
            <a:r>
              <a:rPr lang="en-SG" sz="4000" dirty="0" smtClean="0"/>
              <a:t>.</a:t>
            </a:r>
            <a:endParaRPr lang="en-US" sz="4000" dirty="0"/>
          </a:p>
        </p:txBody>
      </p:sp>
    </p:spTree>
    <p:extLst>
      <p:ext uri="{BB962C8B-B14F-4D97-AF65-F5344CB8AC3E}">
        <p14:creationId xmlns:p14="http://schemas.microsoft.com/office/powerpoint/2010/main" val="80001522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444866" name="Rectangle 2"/>
          <p:cNvSpPr>
            <a:spLocks noGrp="1" noChangeArrowheads="1"/>
          </p:cNvSpPr>
          <p:nvPr>
            <p:ph type="ctrTitle"/>
          </p:nvPr>
        </p:nvSpPr>
        <p:spPr>
          <a:xfrm>
            <a:off x="0" y="0"/>
            <a:ext cx="9144000" cy="1988840"/>
          </a:xfrm>
          <a:effectLst/>
        </p:spPr>
        <p:txBody>
          <a:bodyPr anchor="t"/>
          <a:lstStyle/>
          <a:p>
            <a:pPr algn="r" eaLnBrk="1" hangingPunct="1">
              <a:defRPr/>
            </a:pPr>
            <a:r>
              <a:rPr lang="ru-RU" b="1" dirty="0" smtClean="0">
                <a:solidFill>
                  <a:schemeClr val="bg1"/>
                </a:solidFill>
                <a:effectLst>
                  <a:glow rad="228600">
                    <a:schemeClr val="tx1"/>
                  </a:glow>
                </a:effectLst>
                <a:latin typeface="Arial"/>
                <a:ea typeface="ＭＳ Ｐゴシック" pitchFamily="-112" charset="-128"/>
                <a:cs typeface="Arial"/>
              </a:rPr>
              <a:t>"</a:t>
            </a:r>
            <a:r>
              <a:rPr lang="en-US" b="1" dirty="0" smtClean="0">
                <a:solidFill>
                  <a:schemeClr val="bg1"/>
                </a:solidFill>
                <a:effectLst>
                  <a:glow rad="228600">
                    <a:schemeClr val="tx1"/>
                  </a:glow>
                </a:effectLst>
                <a:latin typeface="Arial"/>
                <a:ea typeface="ＭＳ Ｐゴシック" pitchFamily="-112" charset="-128"/>
                <a:cs typeface="Arial"/>
              </a:rPr>
              <a:t>How </a:t>
            </a:r>
            <a:r>
              <a:rPr lang="en-US" b="1" dirty="0" smtClean="0">
                <a:solidFill>
                  <a:schemeClr val="bg1"/>
                </a:solidFill>
                <a:effectLst>
                  <a:glow rad="228600">
                    <a:schemeClr val="tx1"/>
                  </a:glow>
                </a:effectLst>
                <a:latin typeface="Arial"/>
                <a:ea typeface="ＭＳ Ｐゴシック" pitchFamily="-112" charset="-128"/>
                <a:cs typeface="Arial"/>
              </a:rPr>
              <a:t>could I sin against God</a:t>
            </a:r>
            <a:r>
              <a:rPr lang="en-US" b="1" dirty="0" smtClean="0">
                <a:solidFill>
                  <a:schemeClr val="bg1"/>
                </a:solidFill>
                <a:effectLst>
                  <a:glow rad="228600">
                    <a:schemeClr val="tx1"/>
                  </a:glow>
                </a:effectLst>
                <a:latin typeface="Arial"/>
                <a:ea typeface="ＭＳ Ｐゴシック" pitchFamily="-112" charset="-128"/>
                <a:cs typeface="Arial"/>
              </a:rPr>
              <a:t>?</a:t>
            </a:r>
            <a:r>
              <a:rPr lang="ru-RU" b="1" dirty="0" smtClean="0">
                <a:solidFill>
                  <a:schemeClr val="bg1"/>
                </a:solidFill>
                <a:effectLst>
                  <a:glow rad="228600">
                    <a:schemeClr val="tx1"/>
                  </a:glow>
                </a:effectLst>
                <a:latin typeface="Arial"/>
                <a:ea typeface="ＭＳ Ｐゴシック" pitchFamily="-112" charset="-128"/>
                <a:cs typeface="Arial"/>
              </a:rPr>
              <a:t>"</a:t>
            </a:r>
            <a:r>
              <a:rPr lang="en-US" b="1" dirty="0" smtClean="0">
                <a:solidFill>
                  <a:schemeClr val="bg1"/>
                </a:solidFill>
                <a:effectLst>
                  <a:glow rad="228600">
                    <a:schemeClr val="tx1"/>
                  </a:glow>
                </a:effectLst>
                <a:latin typeface="Arial"/>
                <a:ea typeface="ＭＳ Ｐゴシック" pitchFamily="-112" charset="-128"/>
                <a:cs typeface="Arial"/>
              </a:rPr>
              <a:t> </a:t>
            </a:r>
            <a:r>
              <a:rPr lang="en-US" b="1" dirty="0" smtClean="0">
                <a:solidFill>
                  <a:schemeClr val="bg1"/>
                </a:solidFill>
                <a:effectLst>
                  <a:glow rad="228600">
                    <a:schemeClr val="tx1"/>
                  </a:glow>
                </a:effectLst>
                <a:latin typeface="Arial"/>
                <a:ea typeface="ＭＳ Ｐゴシック" pitchFamily="-112" charset="-128"/>
                <a:cs typeface="Arial"/>
              </a:rPr>
              <a:t/>
            </a:r>
            <a:br>
              <a:rPr lang="en-US" b="1" dirty="0" smtClean="0">
                <a:solidFill>
                  <a:schemeClr val="bg1"/>
                </a:solidFill>
                <a:effectLst>
                  <a:glow rad="228600">
                    <a:schemeClr val="tx1"/>
                  </a:glow>
                </a:effectLst>
                <a:latin typeface="Arial"/>
                <a:ea typeface="ＭＳ Ｐゴシック" pitchFamily="-112" charset="-128"/>
                <a:cs typeface="Arial"/>
              </a:rPr>
            </a:br>
            <a:r>
              <a:rPr lang="en-US" b="1" dirty="0" smtClean="0">
                <a:solidFill>
                  <a:schemeClr val="bg1"/>
                </a:solidFill>
                <a:effectLst>
                  <a:glow rad="228600">
                    <a:schemeClr val="tx1"/>
                  </a:glow>
                </a:effectLst>
                <a:latin typeface="Arial"/>
                <a:ea typeface="ＭＳ Ｐゴシック" pitchFamily="-112" charset="-128"/>
                <a:cs typeface="Arial"/>
              </a:rPr>
              <a:t>(</a:t>
            </a:r>
            <a:r>
              <a:rPr lang="en-US" b="1" dirty="0">
                <a:solidFill>
                  <a:schemeClr val="bg1"/>
                </a:solidFill>
                <a:effectLst>
                  <a:glow rad="228600">
                    <a:schemeClr val="tx1"/>
                  </a:glow>
                </a:effectLst>
                <a:latin typeface="Arial"/>
                <a:ea typeface="ＭＳ Ｐゴシック" pitchFamily="-112" charset="-128"/>
                <a:cs typeface="Arial"/>
              </a:rPr>
              <a:t>Gen. </a:t>
            </a:r>
            <a:r>
              <a:rPr lang="en-US" b="1" dirty="0" smtClean="0">
                <a:solidFill>
                  <a:schemeClr val="bg1"/>
                </a:solidFill>
                <a:effectLst>
                  <a:glow rad="228600">
                    <a:schemeClr val="tx1"/>
                  </a:glow>
                </a:effectLst>
                <a:latin typeface="Arial"/>
                <a:ea typeface="ＭＳ Ｐゴシック" pitchFamily="-112" charset="-128"/>
                <a:cs typeface="Arial"/>
              </a:rPr>
              <a:t>39:9)</a:t>
            </a:r>
            <a:endParaRPr lang="en-US" b="1" dirty="0">
              <a:solidFill>
                <a:schemeClr val="bg1"/>
              </a:solidFill>
              <a:effectLst>
                <a:glow rad="228600">
                  <a:schemeClr val="tx1"/>
                </a:glow>
              </a:effectLst>
              <a:latin typeface="Arial"/>
              <a:ea typeface="ＭＳ Ｐゴシック" pitchFamily="-112" charset="-128"/>
              <a:cs typeface="Arial"/>
            </a:endParaRPr>
          </a:p>
        </p:txBody>
      </p:sp>
    </p:spTree>
    <p:extLst>
      <p:ext uri="{BB962C8B-B14F-4D97-AF65-F5344CB8AC3E}">
        <p14:creationId xmlns:p14="http://schemas.microsoft.com/office/powerpoint/2010/main" val="141132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494"/>
            <a:ext cx="9144000" cy="1086599"/>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How to Quit Porn</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6494"/>
            <a:ext cx="9144000" cy="331622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0" y="3640666"/>
            <a:ext cx="9144000" cy="32173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35000" indent="-635000" algn="l">
              <a:buFont typeface="+mj-lt"/>
              <a:buAutoNum type="arabicPeriod"/>
              <a:defRPr/>
            </a:pPr>
            <a:r>
              <a:rPr lang="en-US" sz="3200" b="1" dirty="0" smtClean="0">
                <a:effectLst>
                  <a:glow rad="127000">
                    <a:schemeClr val="tx1"/>
                  </a:glow>
                </a:effectLst>
                <a:latin typeface="Arial" charset="0"/>
                <a:ea typeface="ＭＳ Ｐゴシック" charset="0"/>
                <a:cs typeface="ＭＳ Ｐゴシック" charset="0"/>
              </a:rPr>
              <a:t>Want to quit </a:t>
            </a:r>
            <a:r>
              <a:rPr lang="en-US" sz="3200" b="1" dirty="0">
                <a:effectLst>
                  <a:glow rad="127000">
                    <a:schemeClr val="tx1"/>
                  </a:glow>
                </a:effectLst>
                <a:latin typeface="Arial" charset="0"/>
                <a:ea typeface="ＭＳ Ｐゴシック" charset="0"/>
                <a:cs typeface="ＭＳ Ｐゴシック" charset="0"/>
              </a:rPr>
              <a:t>p</a:t>
            </a:r>
            <a:r>
              <a:rPr lang="en-US" sz="3200" b="1" dirty="0" smtClean="0">
                <a:effectLst>
                  <a:glow rad="127000">
                    <a:schemeClr val="tx1"/>
                  </a:glow>
                </a:effectLst>
                <a:latin typeface="Arial" charset="0"/>
                <a:ea typeface="ＭＳ Ｐゴシック" charset="0"/>
                <a:cs typeface="ＭＳ Ｐゴシック" charset="0"/>
              </a:rPr>
              <a:t>orn</a:t>
            </a:r>
          </a:p>
          <a:p>
            <a:pPr marL="635000" indent="-635000" algn="l">
              <a:buFont typeface="+mj-lt"/>
              <a:buAutoNum type="arabicPeriod"/>
              <a:defRPr/>
            </a:pPr>
            <a:r>
              <a:rPr lang="en-US" sz="3200" b="1" dirty="0" smtClean="0">
                <a:effectLst>
                  <a:glow rad="127000">
                    <a:schemeClr val="tx1"/>
                  </a:glow>
                </a:effectLst>
                <a:latin typeface="Arial" charset="0"/>
                <a:ea typeface="ＭＳ Ｐゴシック" charset="0"/>
                <a:cs typeface="ＭＳ Ｐゴシック" charset="0"/>
              </a:rPr>
              <a:t>Do things you </a:t>
            </a:r>
            <a:r>
              <a:rPr lang="en-US" sz="3200" b="1" dirty="0" smtClean="0">
                <a:effectLst>
                  <a:glow rad="127000">
                    <a:schemeClr val="tx1"/>
                  </a:glow>
                </a:effectLst>
                <a:latin typeface="Arial" charset="0"/>
                <a:ea typeface="ＭＳ Ｐゴシック" charset="0"/>
                <a:cs typeface="ＭＳ Ｐゴシック" charset="0"/>
              </a:rPr>
              <a:t>haven</a:t>
            </a:r>
            <a:r>
              <a:rPr lang="uk-UA" sz="32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t </a:t>
            </a:r>
            <a:r>
              <a:rPr lang="en-US" sz="3200" b="1" dirty="0" smtClean="0">
                <a:effectLst>
                  <a:glow rad="127000">
                    <a:schemeClr val="tx1"/>
                  </a:glow>
                </a:effectLst>
                <a:latin typeface="Arial" charset="0"/>
                <a:ea typeface="ＭＳ Ｐゴシック" charset="0"/>
                <a:cs typeface="ＭＳ Ｐゴシック" charset="0"/>
              </a:rPr>
              <a:t>done before</a:t>
            </a:r>
          </a:p>
          <a:p>
            <a:pPr marL="635000" indent="-635000" algn="l">
              <a:buFont typeface="+mj-lt"/>
              <a:buAutoNum type="arabicPeriod"/>
              <a:defRPr/>
            </a:pPr>
            <a:r>
              <a:rPr lang="en-US" sz="3200" b="1" dirty="0" smtClean="0">
                <a:effectLst>
                  <a:glow rad="127000">
                    <a:schemeClr val="tx1"/>
                  </a:glow>
                </a:effectLst>
                <a:latin typeface="Arial" charset="0"/>
                <a:ea typeface="ＭＳ Ｐゴシック" charset="0"/>
                <a:cs typeface="ＭＳ Ｐゴシック" charset="0"/>
              </a:rPr>
              <a:t>Be brutally honest with another person</a:t>
            </a:r>
          </a:p>
          <a:p>
            <a:pPr marL="635000" indent="-635000" algn="l">
              <a:buFont typeface="+mj-lt"/>
              <a:buAutoNum type="arabicPeriod"/>
              <a:defRPr/>
            </a:pPr>
            <a:r>
              <a:rPr lang="ru-RU" sz="32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Clean house</a:t>
            </a:r>
            <a:r>
              <a:rPr lang="ru-RU" sz="3200" b="1" dirty="0" smtClean="0">
                <a:effectLst>
                  <a:glow rad="127000">
                    <a:schemeClr val="tx1"/>
                  </a:glow>
                </a:effectLst>
                <a:latin typeface="Arial" charset="0"/>
                <a:ea typeface="ＭＳ Ｐゴシック" charset="0"/>
                <a:cs typeface="ＭＳ Ｐゴシック" charset="0"/>
              </a:rPr>
              <a:t>"</a:t>
            </a:r>
            <a:endParaRPr lang="en-US" sz="3200" b="1" dirty="0" smtClean="0">
              <a:effectLst>
                <a:glow rad="127000">
                  <a:schemeClr val="tx1"/>
                </a:glow>
              </a:effectLst>
              <a:latin typeface="Arial" charset="0"/>
              <a:ea typeface="ＭＳ Ｐゴシック" charset="0"/>
              <a:cs typeface="ＭＳ Ｐゴシック" charset="0"/>
            </a:endParaRPr>
          </a:p>
          <a:p>
            <a:pPr marL="635000" indent="-635000" algn="l">
              <a:buFont typeface="+mj-lt"/>
              <a:buAutoNum type="arabicPeriod"/>
              <a:defRPr/>
            </a:pPr>
            <a:r>
              <a:rPr lang="en-US" sz="3200" b="1" dirty="0" smtClean="0">
                <a:effectLst>
                  <a:glow rad="127000">
                    <a:schemeClr val="tx1"/>
                  </a:glow>
                </a:effectLst>
                <a:latin typeface="Arial" charset="0"/>
                <a:ea typeface="ＭＳ Ｐゴシック" charset="0"/>
                <a:cs typeface="ＭＳ Ｐゴシック" charset="0"/>
              </a:rPr>
              <a:t>Block entry points</a:t>
            </a:r>
          </a:p>
          <a:p>
            <a:pPr marL="635000" indent="-635000" algn="l">
              <a:buFont typeface="+mj-lt"/>
              <a:buAutoNum type="arabicPeriod"/>
              <a:defRPr/>
            </a:pPr>
            <a:r>
              <a:rPr lang="en-US" sz="3200" b="1" dirty="0" smtClean="0">
                <a:effectLst>
                  <a:glow rad="127000">
                    <a:schemeClr val="tx1"/>
                  </a:glow>
                </a:effectLst>
                <a:latin typeface="Arial" charset="0"/>
                <a:ea typeface="ＭＳ Ｐゴシック" charset="0"/>
                <a:cs typeface="ＭＳ Ｐゴシック" charset="0"/>
              </a:rPr>
              <a:t>Get accountable to a man</a:t>
            </a:r>
            <a:endParaRPr lang="en-US" sz="32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733384" y="5735681"/>
            <a:ext cx="3410616"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2400" b="1" dirty="0">
                <a:effectLst>
                  <a:glow rad="127000">
                    <a:schemeClr val="tx1"/>
                  </a:glow>
                </a:effectLst>
                <a:latin typeface="Arial" charset="0"/>
                <a:ea typeface="ＭＳ Ｐゴシック" charset="0"/>
                <a:cs typeface="ＭＳ Ｐゴシック" charset="0"/>
              </a:rPr>
              <a:t>Douglas </a:t>
            </a:r>
            <a:r>
              <a:rPr lang="en-US" sz="2400" b="1" dirty="0" smtClean="0">
                <a:effectLst>
                  <a:glow rad="127000">
                    <a:schemeClr val="tx1"/>
                  </a:glow>
                </a:effectLst>
                <a:latin typeface="Arial" charset="0"/>
                <a:ea typeface="ＭＳ Ｐゴシック" charset="0"/>
                <a:cs typeface="ＭＳ Ｐゴシック" charset="0"/>
              </a:rPr>
              <a:t>Weiss</a:t>
            </a:r>
            <a:br>
              <a:rPr lang="en-US" sz="2400" b="1" dirty="0" smtClean="0">
                <a:effectLst>
                  <a:glow rad="127000">
                    <a:schemeClr val="tx1"/>
                  </a:glow>
                </a:effectLst>
                <a:latin typeface="Arial" charset="0"/>
                <a:ea typeface="ＭＳ Ｐゴシック" charset="0"/>
                <a:cs typeface="ＭＳ Ｐゴシック" charset="0"/>
              </a:rPr>
            </a:br>
            <a:r>
              <a:rPr lang="en-US" sz="2400" b="1" dirty="0" err="1" smtClean="0">
                <a:effectLst>
                  <a:glow rad="127000">
                    <a:schemeClr val="tx1"/>
                  </a:glow>
                </a:effectLst>
                <a:latin typeface="Arial" charset="0"/>
                <a:ea typeface="ＭＳ Ｐゴシック" charset="0"/>
                <a:cs typeface="ＭＳ Ｐゴシック" charset="0"/>
              </a:rPr>
              <a:t>CovenantEyes.com</a:t>
            </a:r>
            <a:endParaRPr lang="en-US" sz="2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3390488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linds(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linds(horizont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9143999" cy="3048000"/>
          </a:xfrm>
          <a:effectLst/>
          <a:extLst/>
        </p:spPr>
        <p:txBody>
          <a:bodyPr/>
          <a:lstStyle/>
          <a:p>
            <a:pPr>
              <a:defRPr/>
            </a:pPr>
            <a:r>
              <a:rPr lang="ru-RU" sz="3600" b="1" dirty="0" smtClean="0">
                <a:solidFill>
                  <a:schemeClr val="tx2"/>
                </a:solidFill>
                <a:effectLst>
                  <a:glow rad="127000">
                    <a:schemeClr val="bg1"/>
                  </a:glow>
                </a:effectLst>
                <a:latin typeface="Arial" charset="0"/>
                <a:ea typeface="ＭＳ Ｐゴシック" charset="0"/>
                <a:cs typeface="ＭＳ Ｐゴシック" charset="0"/>
              </a:rPr>
              <a:t>"</a:t>
            </a:r>
            <a:r>
              <a:rPr lang="en-US" sz="3600" b="1" dirty="0" smtClean="0">
                <a:solidFill>
                  <a:schemeClr val="tx2"/>
                </a:solidFill>
                <a:effectLst>
                  <a:glow rad="127000">
                    <a:schemeClr val="bg1"/>
                  </a:glow>
                </a:effectLst>
                <a:latin typeface="Arial" charset="0"/>
                <a:ea typeface="ＭＳ Ｐゴシック" charset="0"/>
                <a:cs typeface="ＭＳ Ｐゴシック" charset="0"/>
              </a:rPr>
              <a:t>What</a:t>
            </a:r>
            <a:r>
              <a:rPr lang="uk-UA" sz="3600" b="1" dirty="0" smtClean="0">
                <a:solidFill>
                  <a:schemeClr val="tx2"/>
                </a:solidFill>
                <a:effectLst>
                  <a:glow rad="127000">
                    <a:schemeClr val="bg1"/>
                  </a:glow>
                </a:effectLst>
                <a:latin typeface="Arial" charset="0"/>
                <a:ea typeface="ＭＳ Ｐゴシック" charset="0"/>
                <a:cs typeface="ＭＳ Ｐゴシック" charset="0"/>
              </a:rPr>
              <a:t>'</a:t>
            </a:r>
            <a:r>
              <a:rPr lang="en-US" sz="3600" b="1" dirty="0" smtClean="0">
                <a:solidFill>
                  <a:schemeClr val="tx2"/>
                </a:solidFill>
                <a:effectLst>
                  <a:glow rad="127000">
                    <a:schemeClr val="bg1"/>
                  </a:glow>
                </a:effectLst>
                <a:latin typeface="Arial" charset="0"/>
                <a:ea typeface="ＭＳ Ｐゴシック" charset="0"/>
                <a:cs typeface="ＭＳ Ｐゴシック" charset="0"/>
              </a:rPr>
              <a:t>s </a:t>
            </a:r>
            <a:r>
              <a:rPr lang="en-US" sz="3600" b="1" dirty="0">
                <a:solidFill>
                  <a:schemeClr val="tx2"/>
                </a:solidFill>
                <a:effectLst>
                  <a:glow rad="127000">
                    <a:schemeClr val="bg1"/>
                  </a:glow>
                </a:effectLst>
                <a:latin typeface="Arial" charset="0"/>
                <a:ea typeface="ＭＳ Ｐゴシック" charset="0"/>
                <a:cs typeface="ＭＳ Ｐゴシック" charset="0"/>
              </a:rPr>
              <a:t>the big deal? All men look at porn. It is perfectly normal. </a:t>
            </a:r>
            <a:r>
              <a:rPr lang="en-US" sz="3600" b="1" dirty="0" smtClean="0">
                <a:solidFill>
                  <a:schemeClr val="tx2"/>
                </a:solidFill>
                <a:effectLst>
                  <a:glow rad="127000">
                    <a:schemeClr val="bg1"/>
                  </a:glow>
                </a:effectLst>
                <a:latin typeface="Arial" charset="0"/>
                <a:ea typeface="ＭＳ Ｐゴシック" charset="0"/>
                <a:cs typeface="ＭＳ Ｐゴシック" charset="0"/>
              </a:rPr>
              <a:t>Well, </a:t>
            </a:r>
            <a:r>
              <a:rPr lang="en-US" sz="3600" b="1" dirty="0">
                <a:solidFill>
                  <a:schemeClr val="tx2"/>
                </a:solidFill>
                <a:effectLst>
                  <a:glow rad="127000">
                    <a:schemeClr val="bg1"/>
                  </a:glow>
                </a:effectLst>
                <a:latin typeface="Arial" charset="0"/>
                <a:ea typeface="ＭＳ Ｐゴシック" charset="0"/>
                <a:cs typeface="ＭＳ Ｐゴシック" charset="0"/>
              </a:rPr>
              <a:t>most men look at porn. </a:t>
            </a:r>
            <a:r>
              <a:rPr lang="en-US" sz="3600" b="1" dirty="0" smtClean="0">
                <a:solidFill>
                  <a:schemeClr val="tx2"/>
                </a:solidFill>
                <a:effectLst>
                  <a:glow rad="127000">
                    <a:schemeClr val="bg1"/>
                  </a:glow>
                </a:effectLst>
                <a:latin typeface="Arial" charset="0"/>
                <a:ea typeface="ＭＳ Ｐゴシック" charset="0"/>
                <a:cs typeface="ＭＳ Ｐゴシック" charset="0"/>
              </a:rPr>
              <a:t>This </a:t>
            </a:r>
            <a:r>
              <a:rPr lang="en-US" sz="3600" b="1" dirty="0">
                <a:solidFill>
                  <a:schemeClr val="tx2"/>
                </a:solidFill>
                <a:effectLst>
                  <a:glow rad="127000">
                    <a:schemeClr val="bg1"/>
                  </a:glow>
                </a:effectLst>
                <a:latin typeface="Arial" charset="0"/>
                <a:ea typeface="ＭＳ Ｐゴシック" charset="0"/>
                <a:cs typeface="ＭＳ Ｐゴシック" charset="0"/>
              </a:rPr>
              <a:t>is normal</a:t>
            </a:r>
            <a:r>
              <a:rPr lang="en-US" sz="3600" b="1" dirty="0" smtClean="0">
                <a:solidFill>
                  <a:schemeClr val="tx2"/>
                </a:solidFill>
                <a:effectLst>
                  <a:glow rad="127000">
                    <a:schemeClr val="bg1"/>
                  </a:glow>
                </a:effectLst>
                <a:latin typeface="Arial" charset="0"/>
                <a:ea typeface="ＭＳ Ｐゴシック" charset="0"/>
                <a:cs typeface="ＭＳ Ｐゴシック" charset="0"/>
              </a:rPr>
              <a:t>.</a:t>
            </a:r>
            <a:r>
              <a:rPr lang="ru-RU" sz="3600" b="1" dirty="0" smtClean="0">
                <a:solidFill>
                  <a:schemeClr val="tx2"/>
                </a:solidFill>
                <a:effectLst>
                  <a:glow rad="127000">
                    <a:schemeClr val="bg1"/>
                  </a:glow>
                </a:effectLst>
                <a:latin typeface="Arial" charset="0"/>
                <a:ea typeface="ＭＳ Ｐゴシック" charset="0"/>
                <a:cs typeface="ＭＳ Ｐゴシック" charset="0"/>
              </a:rPr>
              <a:t>"</a:t>
            </a:r>
            <a:endParaRPr lang="en-US" sz="3600"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032000" y="3048000"/>
            <a:ext cx="5080000" cy="3810000"/>
          </a:xfrm>
          <a:prstGeom prst="rect">
            <a:avLst/>
          </a:prstGeom>
        </p:spPr>
      </p:pic>
    </p:spTree>
    <p:extLst>
      <p:ext uri="{BB962C8B-B14F-4D97-AF65-F5344CB8AC3E}">
        <p14:creationId xmlns:p14="http://schemas.microsoft.com/office/powerpoint/2010/main" val="41569250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2886355"/>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Flee </a:t>
            </a:r>
            <a:r>
              <a:rPr lang="en-US" sz="3600" b="1" dirty="0">
                <a:effectLst>
                  <a:glow rad="127000">
                    <a:schemeClr val="tx1"/>
                  </a:glow>
                </a:effectLst>
                <a:latin typeface="Arial" charset="0"/>
                <a:ea typeface="ＭＳ Ｐゴシック" charset="0"/>
                <a:cs typeface="ＭＳ Ｐゴシック" charset="0"/>
              </a:rPr>
              <a:t>[sexual] immorality. Every other sin that a man commits is outside the body, but the immoral man sins against his own </a:t>
            </a:r>
            <a:r>
              <a:rPr lang="en-US" sz="3600" b="1" dirty="0" smtClean="0">
                <a:effectLst>
                  <a:glow rad="127000">
                    <a:schemeClr val="tx1"/>
                  </a:glow>
                </a:effectLst>
                <a:latin typeface="Arial" charset="0"/>
                <a:ea typeface="ＭＳ Ｐゴシック" charset="0"/>
                <a:cs typeface="ＭＳ Ｐゴシック" charset="0"/>
              </a:rPr>
              <a:t>body</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(1 Cor. 6:18 )</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253915" y="2260600"/>
            <a:ext cx="6350000" cy="4597400"/>
          </a:xfrm>
          <a:prstGeom prst="rect">
            <a:avLst/>
          </a:prstGeom>
        </p:spPr>
      </p:pic>
    </p:spTree>
    <p:extLst>
      <p:ext uri="{BB962C8B-B14F-4D97-AF65-F5344CB8AC3E}">
        <p14:creationId xmlns:p14="http://schemas.microsoft.com/office/powerpoint/2010/main" val="17529427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2262" r="8825"/>
          <a:stretch/>
        </p:blipFill>
        <p:spPr>
          <a:xfrm>
            <a:off x="-1" y="1863"/>
            <a:ext cx="9144001" cy="6856137"/>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8428"/>
            <a:ext cx="9143999" cy="2118200"/>
          </a:xfrm>
          <a:effectLst/>
          <a:extLst/>
        </p:spPr>
        <p:txBody>
          <a:bodyPr/>
          <a:lstStyle/>
          <a:p>
            <a:pPr>
              <a:defRPr/>
            </a:pPr>
            <a:r>
              <a:rPr lang="ru-RU" b="1" dirty="0" smtClean="0">
                <a:solidFill>
                  <a:schemeClr val="tx2"/>
                </a:solidFill>
                <a:effectLst>
                  <a:glow rad="127000">
                    <a:schemeClr val="bg1"/>
                  </a:glow>
                </a:effectLst>
                <a:latin typeface="Arial" charset="0"/>
                <a:ea typeface="ＭＳ Ｐゴシック" charset="0"/>
                <a:cs typeface="ＭＳ Ｐゴシック" charset="0"/>
              </a:rPr>
              <a:t>"</a:t>
            </a:r>
            <a:r>
              <a:rPr lang="en-US" b="1" dirty="0" smtClean="0">
                <a:solidFill>
                  <a:schemeClr val="tx2"/>
                </a:solidFill>
                <a:effectLst>
                  <a:glow rad="127000">
                    <a:schemeClr val="bg1"/>
                  </a:glow>
                </a:effectLst>
                <a:latin typeface="Arial" charset="0"/>
                <a:ea typeface="ＭＳ Ｐゴシック" charset="0"/>
                <a:cs typeface="ＭＳ Ｐゴシック" charset="0"/>
              </a:rPr>
              <a:t>I </a:t>
            </a:r>
            <a:r>
              <a:rPr lang="en-US" b="1" dirty="0">
                <a:solidFill>
                  <a:schemeClr val="tx2"/>
                </a:solidFill>
                <a:effectLst>
                  <a:glow rad="127000">
                    <a:schemeClr val="bg1"/>
                  </a:glow>
                </a:effectLst>
                <a:latin typeface="Arial" charset="0"/>
                <a:ea typeface="ＭＳ Ｐゴシック" charset="0"/>
                <a:cs typeface="ＭＳ Ｐゴシック" charset="0"/>
              </a:rPr>
              <a:t>made a covenant with my eyes </a:t>
            </a:r>
            <a:r>
              <a:rPr lang="en-US" b="1" dirty="0" smtClean="0">
                <a:solidFill>
                  <a:schemeClr val="tx2"/>
                </a:solidFill>
                <a:effectLst>
                  <a:glow rad="127000">
                    <a:schemeClr val="bg1"/>
                  </a:glow>
                </a:effectLst>
                <a:latin typeface="Arial" charset="0"/>
                <a:ea typeface="ＭＳ Ｐゴシック" charset="0"/>
                <a:cs typeface="ＭＳ Ｐゴシック" charset="0"/>
              </a:rPr>
              <a:t>not </a:t>
            </a:r>
            <a:r>
              <a:rPr lang="en-US" b="1" dirty="0">
                <a:solidFill>
                  <a:schemeClr val="tx2"/>
                </a:solidFill>
                <a:effectLst>
                  <a:glow rad="127000">
                    <a:schemeClr val="bg1"/>
                  </a:glow>
                </a:effectLst>
                <a:latin typeface="Arial" charset="0"/>
                <a:ea typeface="ＭＳ Ｐゴシック" charset="0"/>
                <a:cs typeface="ＭＳ Ｐゴシック" charset="0"/>
              </a:rPr>
              <a:t>to look with lust at a young </a:t>
            </a:r>
            <a:r>
              <a:rPr lang="en-US" b="1" dirty="0" smtClean="0">
                <a:solidFill>
                  <a:schemeClr val="tx2"/>
                </a:solidFill>
                <a:effectLst>
                  <a:glow rad="127000">
                    <a:schemeClr val="bg1"/>
                  </a:glow>
                </a:effectLst>
                <a:latin typeface="Arial" charset="0"/>
                <a:ea typeface="ＭＳ Ｐゴシック" charset="0"/>
                <a:cs typeface="ＭＳ Ｐゴシック" charset="0"/>
              </a:rPr>
              <a:t>woman</a:t>
            </a:r>
            <a:r>
              <a:rPr lang="ru-RU" b="1" dirty="0" smtClean="0">
                <a:solidFill>
                  <a:schemeClr val="tx2"/>
                </a:solidFill>
                <a:effectLst>
                  <a:glow rad="127000">
                    <a:schemeClr val="bg1"/>
                  </a:glow>
                </a:effectLst>
                <a:latin typeface="Arial" charset="0"/>
                <a:ea typeface="ＭＳ Ｐゴシック" charset="0"/>
                <a:cs typeface="ＭＳ Ｐゴシック" charset="0"/>
              </a:rPr>
              <a:t>"</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 y="5312882"/>
            <a:ext cx="8316793" cy="15451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b="1" dirty="0" smtClean="0">
                <a:solidFill>
                  <a:schemeClr val="tx2"/>
                </a:solidFill>
                <a:effectLst>
                  <a:glow rad="127000">
                    <a:schemeClr val="bg1"/>
                  </a:glow>
                </a:effectLst>
                <a:latin typeface="Arial" charset="0"/>
                <a:ea typeface="ＭＳ Ｐゴシック" charset="0"/>
                <a:cs typeface="ＭＳ Ｐゴシック" charset="0"/>
              </a:rPr>
              <a:t>Job 31:1 </a:t>
            </a:r>
            <a:r>
              <a:rPr lang="en-US" sz="4000" b="1" dirty="0" smtClean="0">
                <a:solidFill>
                  <a:schemeClr val="tx2"/>
                </a:solidFill>
                <a:effectLst>
                  <a:glow rad="127000">
                    <a:schemeClr val="bg1"/>
                  </a:glow>
                </a:effectLst>
                <a:latin typeface="Arial" charset="0"/>
                <a:ea typeface="ＭＳ Ｐゴシック" charset="0"/>
                <a:cs typeface="ＭＳ Ｐゴシック" charset="0"/>
              </a:rPr>
              <a:t>NLT</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499618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6781800" cy="5092700"/>
          </a:xfrm>
          <a:prstGeom prst="rect">
            <a:avLst/>
          </a:prstGeom>
        </p:spPr>
      </p:pic>
      <p:sp>
        <p:nvSpPr>
          <p:cNvPr id="900098" name="Rectangle 2"/>
          <p:cNvSpPr>
            <a:spLocks noGrp="1" noChangeArrowheads="1"/>
          </p:cNvSpPr>
          <p:nvPr>
            <p:ph type="ctrTitle"/>
          </p:nvPr>
        </p:nvSpPr>
        <p:spPr>
          <a:xfrm>
            <a:off x="1270054" y="2319561"/>
            <a:ext cx="7828756" cy="4538439"/>
          </a:xfrm>
          <a:effectLst/>
          <a:extLst/>
        </p:spPr>
        <p:txBody>
          <a:bodyPr/>
          <a:lstStyle/>
          <a:p>
            <a:pPr algn="l">
              <a:defRPr/>
            </a:pPr>
            <a:r>
              <a:rPr lang="en-US" sz="6000" b="1" dirty="0" smtClean="0">
                <a:solidFill>
                  <a:schemeClr val="tx2"/>
                </a:solidFill>
                <a:effectLst>
                  <a:glow rad="127000">
                    <a:schemeClr val="bg1"/>
                  </a:glow>
                </a:effectLst>
                <a:latin typeface="Arial Narrow"/>
                <a:ea typeface="ＭＳ Ｐゴシック" charset="0"/>
                <a:cs typeface="Arial Narrow"/>
              </a:rPr>
              <a:t>SIGN UP FOR    </a:t>
            </a:r>
            <a:br>
              <a:rPr lang="en-US" sz="6000" b="1" dirty="0" smtClean="0">
                <a:solidFill>
                  <a:schemeClr val="tx2"/>
                </a:solidFill>
                <a:effectLst>
                  <a:glow rad="127000">
                    <a:schemeClr val="bg1"/>
                  </a:glow>
                </a:effectLst>
                <a:latin typeface="Arial Narrow"/>
                <a:ea typeface="ＭＳ Ｐゴシック" charset="0"/>
                <a:cs typeface="Arial Narrow"/>
              </a:rPr>
            </a:br>
            <a:r>
              <a:rPr lang="en-US" sz="6000" b="1" dirty="0" smtClean="0">
                <a:solidFill>
                  <a:schemeClr val="tx2"/>
                </a:solidFill>
                <a:effectLst>
                  <a:glow rad="127000">
                    <a:schemeClr val="bg1"/>
                  </a:glow>
                </a:effectLst>
                <a:latin typeface="Arial Narrow"/>
                <a:ea typeface="ＭＳ Ｐゴシック" charset="0"/>
                <a:cs typeface="Arial Narrow"/>
              </a:rPr>
              <a:t>	</a:t>
            </a:r>
            <a:r>
              <a:rPr lang="en-US" sz="8000" b="1" dirty="0" smtClean="0">
                <a:solidFill>
                  <a:schemeClr val="tx2"/>
                </a:solidFill>
                <a:effectLst>
                  <a:glow rad="127000">
                    <a:schemeClr val="bg1"/>
                  </a:glow>
                </a:effectLst>
                <a:latin typeface="Arial Narrow"/>
                <a:ea typeface="ＭＳ Ｐゴシック" charset="0"/>
                <a:cs typeface="Arial Narrow"/>
              </a:rPr>
              <a:t>COVENANT EYES</a:t>
            </a:r>
            <a:r>
              <a:rPr lang="en-US" sz="4800" b="1" dirty="0" smtClean="0">
                <a:solidFill>
                  <a:schemeClr val="tx2"/>
                </a:solidFill>
                <a:effectLst>
                  <a:glow rad="127000">
                    <a:schemeClr val="bg1"/>
                  </a:glow>
                </a:effectLst>
                <a:latin typeface="Arial Narrow"/>
                <a:ea typeface="ＭＳ Ｐゴシック" charset="0"/>
                <a:cs typeface="Arial Narrow"/>
              </a:rPr>
              <a:t> </a:t>
            </a:r>
            <a:br>
              <a:rPr lang="en-US" sz="4800" b="1" dirty="0" smtClean="0">
                <a:solidFill>
                  <a:schemeClr val="tx2"/>
                </a:solidFill>
                <a:effectLst>
                  <a:glow rad="127000">
                    <a:schemeClr val="bg1"/>
                  </a:glow>
                </a:effectLst>
                <a:latin typeface="Arial Narrow"/>
                <a:ea typeface="ＭＳ Ｐゴシック" charset="0"/>
                <a:cs typeface="Arial Narrow"/>
              </a:rPr>
            </a:br>
            <a:r>
              <a:rPr lang="en-US" sz="4800" b="1" dirty="0" smtClean="0">
                <a:solidFill>
                  <a:schemeClr val="tx2"/>
                </a:solidFill>
                <a:effectLst>
                  <a:glow rad="127000">
                    <a:schemeClr val="bg1"/>
                  </a:glow>
                </a:effectLst>
                <a:latin typeface="Arial Narrow"/>
                <a:ea typeface="ＭＳ Ｐゴシック" charset="0"/>
                <a:cs typeface="Arial Narrow"/>
              </a:rPr>
              <a:t>		</a:t>
            </a:r>
            <a:r>
              <a:rPr lang="en-US" sz="6000" b="1" dirty="0" smtClean="0">
                <a:solidFill>
                  <a:schemeClr val="tx2"/>
                </a:solidFill>
                <a:effectLst>
                  <a:glow rad="127000">
                    <a:schemeClr val="bg1"/>
                  </a:glow>
                </a:effectLst>
                <a:latin typeface="Arial Narrow"/>
                <a:ea typeface="ＭＳ Ｐゴシック" charset="0"/>
                <a:cs typeface="Arial Narrow"/>
              </a:rPr>
              <a:t>SOFTWARE</a:t>
            </a:r>
            <a:endParaRPr lang="en-US" sz="6000" b="1" dirty="0">
              <a:solidFill>
                <a:schemeClr val="tx2"/>
              </a:solidFill>
              <a:effectLst>
                <a:glow rad="127000">
                  <a:schemeClr val="bg1"/>
                </a:glow>
              </a:effectLst>
              <a:latin typeface="Arial Narrow"/>
              <a:ea typeface="ＭＳ Ｐゴシック" charset="0"/>
              <a:cs typeface="Arial Narrow"/>
            </a:endParaRP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816764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Covenant Eyes</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1"/>
            <a:ext cx="9155735" cy="6016626"/>
          </a:xfrm>
          <a:prstGeom prst="rect">
            <a:avLst/>
          </a:prstGeom>
        </p:spPr>
      </p:pic>
    </p:spTree>
    <p:extLst>
      <p:ext uri="{BB962C8B-B14F-4D97-AF65-F5344CB8AC3E}">
        <p14:creationId xmlns:p14="http://schemas.microsoft.com/office/powerpoint/2010/main" val="32829511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43000" y="0"/>
            <a:ext cx="6858000" cy="6858000"/>
          </a:xfrm>
          <a:prstGeom prst="rect">
            <a:avLst/>
          </a:prstGeom>
        </p:spPr>
      </p:pic>
      <p:sp>
        <p:nvSpPr>
          <p:cNvPr id="900098" name="Rectangle 2"/>
          <p:cNvSpPr>
            <a:spLocks noGrp="1" noChangeArrowheads="1"/>
          </p:cNvSpPr>
          <p:nvPr>
            <p:ph type="ctrTitle"/>
          </p:nvPr>
        </p:nvSpPr>
        <p:spPr>
          <a:xfrm>
            <a:off x="0" y="15488"/>
            <a:ext cx="9143999" cy="2122069"/>
          </a:xfrm>
          <a:solidFill>
            <a:schemeClr val="bg1"/>
          </a:solidFill>
          <a:effectLst/>
          <a:extLst/>
        </p:spPr>
        <p:txBody>
          <a:bodyPr/>
          <a:lstStyle/>
          <a:p>
            <a:pPr>
              <a:defRPr/>
            </a:pPr>
            <a:r>
              <a:rPr lang="en-US" sz="5400" b="1" dirty="0" smtClean="0">
                <a:solidFill>
                  <a:schemeClr val="tx2"/>
                </a:solidFill>
                <a:effectLst>
                  <a:glow rad="127000">
                    <a:schemeClr val="bg1"/>
                  </a:glow>
                </a:effectLst>
                <a:latin typeface="Arial" charset="0"/>
                <a:ea typeface="ＭＳ Ｐゴシック" charset="0"/>
                <a:cs typeface="ＭＳ Ｐゴシック" charset="0"/>
              </a:rPr>
              <a:t>Christian Accountability</a:t>
            </a:r>
            <a:r>
              <a:rPr lang="en-US" b="1" dirty="0" smtClean="0">
                <a:solidFill>
                  <a:schemeClr val="tx2"/>
                </a:solidFill>
                <a:effectLst>
                  <a:glow rad="127000">
                    <a:schemeClr val="bg1"/>
                  </a:glow>
                </a:effectLst>
                <a:latin typeface="Arial" charset="0"/>
                <a:ea typeface="ＭＳ Ｐゴシック" charset="0"/>
                <a:cs typeface="ＭＳ Ｐゴシック" charset="0"/>
              </a:rPr>
              <a:t/>
            </a:r>
            <a:br>
              <a:rPr lang="en-US" b="1" dirty="0" smtClean="0">
                <a:solidFill>
                  <a:schemeClr val="tx2"/>
                </a:solidFill>
                <a:effectLst>
                  <a:glow rad="127000">
                    <a:schemeClr val="bg1"/>
                  </a:glow>
                </a:effectLst>
                <a:latin typeface="Arial" charset="0"/>
                <a:ea typeface="ＭＳ Ｐゴシック" charset="0"/>
                <a:cs typeface="ＭＳ Ｐゴシック" charset="0"/>
              </a:rPr>
            </a:br>
            <a:r>
              <a:rPr lang="en-US" sz="4000" dirty="0" smtClean="0">
                <a:solidFill>
                  <a:schemeClr val="tx2"/>
                </a:solidFill>
                <a:effectLst>
                  <a:glow rad="127000">
                    <a:schemeClr val="bg1"/>
                  </a:glow>
                </a:effectLst>
                <a:latin typeface="Arial" charset="0"/>
                <a:ea typeface="ＭＳ Ｐゴシック" charset="0"/>
                <a:cs typeface="ＭＳ Ｐゴシック" charset="0"/>
              </a:rPr>
              <a:t>Christ-Centered Questions</a:t>
            </a:r>
            <a:br>
              <a:rPr lang="en-US" sz="4000" dirty="0" smtClean="0">
                <a:solidFill>
                  <a:schemeClr val="tx2"/>
                </a:solidFill>
                <a:effectLst>
                  <a:glow rad="127000">
                    <a:schemeClr val="bg1"/>
                  </a:glow>
                </a:effectLst>
                <a:latin typeface="Arial" charset="0"/>
                <a:ea typeface="ＭＳ Ｐゴシック" charset="0"/>
                <a:cs typeface="ＭＳ Ｐゴシック" charset="0"/>
              </a:rPr>
            </a:br>
            <a:r>
              <a:rPr lang="en-US" sz="4000" dirty="0" smtClean="0">
                <a:solidFill>
                  <a:schemeClr val="tx2"/>
                </a:solidFill>
                <a:effectLst>
                  <a:glow rad="127000">
                    <a:schemeClr val="bg1"/>
                  </a:glow>
                </a:effectLst>
                <a:latin typeface="Arial" charset="0"/>
                <a:ea typeface="ＭＳ Ｐゴシック" charset="0"/>
                <a:cs typeface="ＭＳ Ｐゴシック" charset="0"/>
              </a:rPr>
              <a:t>for Accountability Partners </a:t>
            </a:r>
            <a:endParaRPr lang="en-US"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75304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Covenant Eyes</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6" name="Picture 5" descr="Screen Shot 2013-11-22 at 7.47.03 pm.png"/>
          <p:cNvPicPr>
            <a:picLocks noChangeAspect="1"/>
          </p:cNvPicPr>
          <p:nvPr/>
        </p:nvPicPr>
        <p:blipFill rotWithShape="1">
          <a:blip r:embed="rId3">
            <a:extLst>
              <a:ext uri="{28A0092B-C50C-407E-A947-70E740481C1C}">
                <a14:useLocalDpi xmlns:a14="http://schemas.microsoft.com/office/drawing/2010/main" val="0"/>
              </a:ext>
            </a:extLst>
          </a:blip>
          <a:srcRect r="59278" b="86306"/>
          <a:stretch/>
        </p:blipFill>
        <p:spPr>
          <a:xfrm>
            <a:off x="-1" y="0"/>
            <a:ext cx="7997033" cy="2295667"/>
          </a:xfrm>
          <a:prstGeom prst="rect">
            <a:avLst/>
          </a:prstGeom>
        </p:spPr>
      </p:pic>
      <p:pic>
        <p:nvPicPr>
          <p:cNvPr id="3" name="Picture 2"/>
          <p:cNvPicPr>
            <a:picLocks noChangeAspect="1"/>
          </p:cNvPicPr>
          <p:nvPr/>
        </p:nvPicPr>
        <p:blipFill>
          <a:blip r:embed="rId4"/>
          <a:stretch>
            <a:fillRect/>
          </a:stretch>
        </p:blipFill>
        <p:spPr>
          <a:xfrm>
            <a:off x="0" y="2035175"/>
            <a:ext cx="9144000" cy="3451015"/>
          </a:xfrm>
          <a:prstGeom prst="rect">
            <a:avLst/>
          </a:prstGeom>
        </p:spPr>
      </p:pic>
      <p:pic>
        <p:nvPicPr>
          <p:cNvPr id="4" name="Picture 3"/>
          <p:cNvPicPr>
            <a:picLocks noChangeAspect="1"/>
          </p:cNvPicPr>
          <p:nvPr/>
        </p:nvPicPr>
        <p:blipFill>
          <a:blip r:embed="rId5"/>
          <a:stretch>
            <a:fillRect/>
          </a:stretch>
        </p:blipFill>
        <p:spPr>
          <a:xfrm>
            <a:off x="761999" y="3927474"/>
            <a:ext cx="2873375" cy="2873375"/>
          </a:xfrm>
          <a:prstGeom prst="rect">
            <a:avLst/>
          </a:prstGeom>
        </p:spPr>
      </p:pic>
    </p:spTree>
    <p:extLst>
      <p:ext uri="{BB962C8B-B14F-4D97-AF65-F5344CB8AC3E}">
        <p14:creationId xmlns:p14="http://schemas.microsoft.com/office/powerpoint/2010/main" val="36585728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29" y="908720"/>
            <a:ext cx="3352494" cy="4835624"/>
          </a:xfrm>
        </p:spPr>
        <p:txBody>
          <a:bodyPr/>
          <a:lstStyle/>
          <a:p>
            <a:r>
              <a:rPr lang="en-US" b="1" dirty="0" smtClean="0">
                <a:effectLst>
                  <a:glow rad="177800">
                    <a:schemeClr val="tx1"/>
                  </a:glow>
                </a:effectLst>
                <a:latin typeface="Arial" charset="0"/>
                <a:ea typeface="ＭＳ Ｐゴシック" charset="0"/>
              </a:rPr>
              <a:t>Title</a:t>
            </a:r>
            <a:endParaRPr lang="en-US" b="1" dirty="0">
              <a:effectLst>
                <a:glow rad="177800">
                  <a:schemeClr val="tx1"/>
                </a:glow>
              </a:effectLst>
              <a:latin typeface="Arial" charset="0"/>
              <a:ea typeface="ＭＳ Ｐゴシック" charset="0"/>
            </a:endParaRPr>
          </a:p>
        </p:txBody>
      </p:sp>
      <p:pic>
        <p:nvPicPr>
          <p:cNvPr id="2" name="Picture 1" descr="Screen Shot 2013-11-22 at 7.47.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78113"/>
            <a:ext cx="9296874" cy="7936114"/>
          </a:xfrm>
          <a:prstGeom prst="rect">
            <a:avLst/>
          </a:prstGeom>
        </p:spPr>
      </p:pic>
      <p:pic>
        <p:nvPicPr>
          <p:cNvPr id="4" name="Picture 3" descr="Screen Shot 2013-11-22 at 7.47.03 pm.png"/>
          <p:cNvPicPr>
            <a:picLocks noChangeAspect="1"/>
          </p:cNvPicPr>
          <p:nvPr/>
        </p:nvPicPr>
        <p:blipFill rotWithShape="1">
          <a:blip r:embed="rId3">
            <a:extLst>
              <a:ext uri="{28A0092B-C50C-407E-A947-70E740481C1C}">
                <a14:useLocalDpi xmlns:a14="http://schemas.microsoft.com/office/drawing/2010/main" val="0"/>
              </a:ext>
            </a:extLst>
          </a:blip>
          <a:srcRect r="59278" b="86306"/>
          <a:stretch/>
        </p:blipFill>
        <p:spPr>
          <a:xfrm>
            <a:off x="-1" y="0"/>
            <a:ext cx="7997033" cy="2295667"/>
          </a:xfrm>
          <a:prstGeom prst="rect">
            <a:avLst/>
          </a:prstGeom>
        </p:spPr>
      </p:pic>
      <p:sp>
        <p:nvSpPr>
          <p:cNvPr id="5" name="Rectangle 3"/>
          <p:cNvSpPr txBox="1">
            <a:spLocks noChangeArrowheads="1"/>
          </p:cNvSpPr>
          <p:nvPr/>
        </p:nvSpPr>
        <p:spPr bwMode="auto">
          <a:xfrm>
            <a:off x="285670" y="2348590"/>
            <a:ext cx="4589512" cy="3627405"/>
          </a:xfrm>
          <a:prstGeom prst="rect">
            <a:avLst/>
          </a:prstGeom>
          <a:solidFill>
            <a:srgbClr val="FFFFFF"/>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eaLnBrk="1" hangingPunct="1">
              <a:defRPr/>
            </a:pPr>
            <a:r>
              <a:rPr lang="en-US" sz="5400" b="1" dirty="0" smtClean="0">
                <a:solidFill>
                  <a:srgbClr val="808080">
                    <a:lumMod val="50000"/>
                  </a:srgbClr>
                </a:solidFill>
              </a:rPr>
              <a:t>Your </a:t>
            </a:r>
            <a:r>
              <a:rPr lang="en-US" sz="11500" b="1" dirty="0" smtClean="0">
                <a:solidFill>
                  <a:srgbClr val="808080">
                    <a:lumMod val="50000"/>
                  </a:srgbClr>
                </a:solidFill>
              </a:rPr>
              <a:t>Brain </a:t>
            </a:r>
            <a:r>
              <a:rPr lang="en-US" sz="5400" b="1" dirty="0" smtClean="0">
                <a:solidFill>
                  <a:srgbClr val="808080">
                    <a:lumMod val="50000"/>
                  </a:srgbClr>
                </a:solidFill>
              </a:rPr>
              <a:t>on Porn</a:t>
            </a:r>
            <a:endParaRPr lang="en-US" sz="5400" b="1" dirty="0">
              <a:solidFill>
                <a:srgbClr val="808080">
                  <a:lumMod val="50000"/>
                </a:srgbClr>
              </a:solidFill>
            </a:endParaRPr>
          </a:p>
        </p:txBody>
      </p:sp>
    </p:spTree>
    <p:extLst>
      <p:ext uri="{BB962C8B-B14F-4D97-AF65-F5344CB8AC3E}">
        <p14:creationId xmlns:p14="http://schemas.microsoft.com/office/powerpoint/2010/main" val="214760564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en-US" b="1" dirty="0" smtClean="0">
                <a:effectLst>
                  <a:glow rad="127000">
                    <a:schemeClr val="tx1"/>
                  </a:glow>
                </a:effectLst>
                <a:latin typeface="Arial" charset="0"/>
                <a:ea typeface="ＭＳ Ｐゴシック" charset="0"/>
                <a:cs typeface="ＭＳ Ｐゴシック" charset="0"/>
              </a:rPr>
              <a:t>Relationships for Singles</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571500" y="762000"/>
            <a:ext cx="8001000" cy="5334000"/>
          </a:xfrm>
          <a:prstGeom prst="rect">
            <a:avLst/>
          </a:prstGeom>
        </p:spPr>
      </p:pic>
    </p:spTree>
    <p:extLst>
      <p:ext uri="{BB962C8B-B14F-4D97-AF65-F5344CB8AC3E}">
        <p14:creationId xmlns:p14="http://schemas.microsoft.com/office/powerpoint/2010/main" val="13334508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16399" y="-2"/>
            <a:ext cx="6799389" cy="276225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3" name="Picture 2"/>
          <p:cNvPicPr>
            <a:picLocks noChangeAspect="1"/>
          </p:cNvPicPr>
          <p:nvPr/>
        </p:nvPicPr>
        <p:blipFill rotWithShape="1">
          <a:blip r:embed="rId4"/>
          <a:srcRect t="33596" b="34184"/>
          <a:stretch/>
        </p:blipFill>
        <p:spPr>
          <a:xfrm>
            <a:off x="643664" y="2566112"/>
            <a:ext cx="8080375" cy="1301751"/>
          </a:xfrm>
          <a:prstGeom prst="rect">
            <a:avLst/>
          </a:prstGeom>
        </p:spPr>
      </p:pic>
      <p:pic>
        <p:nvPicPr>
          <p:cNvPr id="4" name="Picture 3"/>
          <p:cNvPicPr>
            <a:picLocks noChangeAspect="1"/>
          </p:cNvPicPr>
          <p:nvPr/>
        </p:nvPicPr>
        <p:blipFill>
          <a:blip r:embed="rId5"/>
          <a:stretch>
            <a:fillRect/>
          </a:stretch>
        </p:blipFill>
        <p:spPr>
          <a:xfrm>
            <a:off x="1063624" y="3867863"/>
            <a:ext cx="6983063" cy="2990137"/>
          </a:xfrm>
          <a:prstGeom prst="rect">
            <a:avLst/>
          </a:prstGeom>
        </p:spPr>
      </p:pic>
      <p:sp>
        <p:nvSpPr>
          <p:cNvPr id="900098" name="Rectangle 2"/>
          <p:cNvSpPr>
            <a:spLocks noGrp="1" noChangeArrowheads="1"/>
          </p:cNvSpPr>
          <p:nvPr>
            <p:ph type="ctrTitle"/>
          </p:nvPr>
        </p:nvSpPr>
        <p:spPr>
          <a:xfrm rot="16200000">
            <a:off x="-2921003" y="2888939"/>
            <a:ext cx="6858001" cy="1080120"/>
          </a:xfrm>
          <a:effectLst/>
          <a:extLst/>
        </p:spPr>
        <p:txBody>
          <a:bodyPr/>
          <a:lstStyle/>
          <a:p>
            <a:pPr>
              <a:defRPr/>
            </a:pPr>
            <a:r>
              <a:rPr lang="en-US" sz="5400" b="1" dirty="0" smtClean="0">
                <a:solidFill>
                  <a:schemeClr val="tx2"/>
                </a:solidFill>
                <a:effectLst>
                  <a:glow rad="127000">
                    <a:schemeClr val="bg1"/>
                  </a:glow>
                </a:effectLst>
                <a:latin typeface="Arial" charset="0"/>
                <a:ea typeface="ＭＳ Ｐゴシック" charset="0"/>
                <a:cs typeface="ＭＳ Ｐゴシック" charset="0"/>
              </a:rPr>
              <a:t>Resources</a:t>
            </a:r>
            <a:endParaRPr lang="en-US" sz="54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674782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NT Sermons link </a:t>
            </a:r>
            <a:r>
              <a:rPr lang="en-US" sz="2800" b="1" dirty="0">
                <a:solidFill>
                  <a:srgbClr val="FFFFFF"/>
                </a:solidFill>
                <a:latin typeface="Arial" charset="0"/>
                <a:ea typeface="ＭＳ Ｐゴシック" charset="0"/>
              </a:rPr>
              <a:t>at </a:t>
            </a:r>
            <a:r>
              <a:rPr lang="en-US" sz="2800" b="1" dirty="0" err="1"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20412348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8929" y="6494"/>
            <a:ext cx="4554141" cy="6858000"/>
          </a:xfrm>
          <a:prstGeom prst="rect">
            <a:avLst/>
          </a:prstGeom>
        </p:spPr>
      </p:pic>
      <p:pic>
        <p:nvPicPr>
          <p:cNvPr id="3" name="Picture 2"/>
          <p:cNvPicPr>
            <a:picLocks noChangeAspect="1"/>
          </p:cNvPicPr>
          <p:nvPr/>
        </p:nvPicPr>
        <p:blipFill>
          <a:blip r:embed="rId4"/>
          <a:stretch>
            <a:fillRect/>
          </a:stretch>
        </p:blipFill>
        <p:spPr>
          <a:xfrm>
            <a:off x="4723873" y="1302227"/>
            <a:ext cx="4064000" cy="4470400"/>
          </a:xfrm>
          <a:prstGeom prst="rect">
            <a:avLst/>
          </a:prstGeom>
        </p:spPr>
      </p:pic>
      <p:sp>
        <p:nvSpPr>
          <p:cNvPr id="900098" name="Rectangle 2"/>
          <p:cNvSpPr>
            <a:spLocks noGrp="1" noChangeArrowheads="1"/>
          </p:cNvSpPr>
          <p:nvPr>
            <p:ph type="ctrTitle"/>
          </p:nvPr>
        </p:nvSpPr>
        <p:spPr>
          <a:xfrm>
            <a:off x="0" y="6494"/>
            <a:ext cx="9144000" cy="1086599"/>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Adultery</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982585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2958</TotalTime>
  <Words>3071</Words>
  <Application>Microsoft Macintosh PowerPoint</Application>
  <PresentationFormat>On-screen Show (4:3)</PresentationFormat>
  <Paragraphs>363</Paragraphs>
  <Slides>82</Slides>
  <Notes>81</Notes>
  <HiddenSlides>0</HiddenSlides>
  <MMClips>0</MMClips>
  <ScaleCrop>false</ScaleCrop>
  <HeadingPairs>
    <vt:vector size="4" baseType="variant">
      <vt:variant>
        <vt:lpstr>Theme</vt:lpstr>
      </vt:variant>
      <vt:variant>
        <vt:i4>2</vt:i4>
      </vt:variant>
      <vt:variant>
        <vt:lpstr>Slide Titles</vt:lpstr>
      </vt:variant>
      <vt:variant>
        <vt:i4>82</vt:i4>
      </vt:variant>
    </vt:vector>
  </HeadingPairs>
  <TitlesOfParts>
    <vt:vector size="84" baseType="lpstr">
      <vt:lpstr>49_Blank Presentation</vt:lpstr>
      <vt:lpstr>16_Blank Presentation</vt:lpstr>
      <vt:lpstr>Straight Talk on</vt:lpstr>
      <vt:lpstr>1967</vt:lpstr>
      <vt:lpstr>1960s TV</vt:lpstr>
      <vt:lpstr>Deadpool</vt:lpstr>
      <vt:lpstr>Marriage</vt:lpstr>
      <vt:lpstr>Adultery</vt:lpstr>
      <vt:lpstr>Different Temptations</vt:lpstr>
      <vt:lpstr>Relationships for Singles</vt:lpstr>
      <vt:lpstr>Adultery</vt:lpstr>
      <vt:lpstr>How can you guard yourself from sexual sin?</vt:lpstr>
      <vt:lpstr>The Sermon on the Mount</vt:lpstr>
      <vt:lpstr>Inscribed by God's hand</vt:lpstr>
      <vt:lpstr>How can you guard yourself from sexual sin?</vt:lpstr>
      <vt:lpstr>"You have heard the commandment that says, 'You must not commit adultery'"  (5:27 NLT).</vt:lpstr>
      <vt:lpstr>"But I say, anyone who even looks at a woman with lust has already committed adultery with her in his heart" (5:28 NLT).</vt:lpstr>
      <vt:lpstr>"So if your eye—even your good eye—causes you to lust, gouge it out and throw it away. It is better for you to lose one part of your body than for your whole body to be thrown into hell"  (5:29 NLT).</vt:lpstr>
      <vt:lpstr>"And if your right hand causes you to sin, cut it off and throw it away. It is better for you to lose one part of your body than for your whole body to go into hell" (5:30 NIV).</vt:lpstr>
      <vt:lpstr>How can you guard yourself from sexual sin?</vt:lpstr>
      <vt:lpstr>I. Commit to sexual purity (5:27).  </vt:lpstr>
      <vt:lpstr>"You have heard the commandment that says, 'You must not commit adultery'"  (5:27 NLT).</vt:lpstr>
      <vt:lpstr>What is adultery?</vt:lpstr>
      <vt:lpstr>Why do people commit adultery?</vt:lpstr>
      <vt:lpstr>"Thou shalt commit adultery"</vt:lpstr>
      <vt:lpstr>Adultery</vt:lpstr>
      <vt:lpstr>"You shall not commit adultery"</vt:lpstr>
      <vt:lpstr>Watch Your Eyes</vt:lpstr>
      <vt:lpstr>7—"Do not commit adultery."</vt:lpstr>
      <vt:lpstr>"Thou shalt commit adultery"</vt:lpstr>
      <vt:lpstr>The Seventh</vt:lpstr>
      <vt:lpstr>Will you make (or reconfirm) the vow?</vt:lpstr>
      <vt:lpstr>Aim for the target!</vt:lpstr>
      <vt:lpstr>"The grass isn't greener on the other side.   It's greener where you water it." </vt:lpstr>
      <vt:lpstr>"The world is watching to see whether Christians really are different or not."  Alistair Begg</vt:lpstr>
      <vt:lpstr>Whether single or married, will you commit yourself to purity right now? </vt:lpstr>
      <vt:lpstr>How can you guard yourself from sexual sin?</vt:lpstr>
      <vt:lpstr>I. Commit to sexual purity (5:27).  </vt:lpstr>
      <vt:lpstr>"There is no higher code" — First Century Jews</vt:lpstr>
      <vt:lpstr>II. Guard yourself from lust (5:28-30).</vt:lpstr>
      <vt:lpstr>Adultery of the heart.</vt:lpstr>
      <vt:lpstr>"But I say, anyone who even looks at a woman with lust has already committed adultery with her in his heart" (5:28 NLT).</vt:lpstr>
      <vt:lpstr>A problem of the mind.</vt:lpstr>
      <vt:lpstr>What is lust?</vt:lpstr>
      <vt:lpstr>"…already committed adultery with her in his heart"  (5:28b)? </vt:lpstr>
      <vt:lpstr>As bad as adultery?</vt:lpstr>
      <vt:lpstr>Adultery has far greater consequences than lust</vt:lpstr>
      <vt:lpstr>Guard yourself from lust (5:29-30)</vt:lpstr>
      <vt:lpstr>Guard your eyes from lust (5:29).</vt:lpstr>
      <vt:lpstr>Why the eye and hand?</vt:lpstr>
      <vt:lpstr>"So if your eye—even your good eye—causes you to lust, gouge it out and throw it away. It is better for you to lose one part of your body than for your whole body to be thrown into hell"  (5:29 NLT).</vt:lpstr>
      <vt:lpstr>"And if your right hand causes you to sin, cut it off and throw it away. It is better for you to lose one part of your body than for your whole body to go into hell" (5:30 NIV).</vt:lpstr>
      <vt:lpstr>TIME TO TURN</vt:lpstr>
      <vt:lpstr>What is even better than gouging out your eye? </vt:lpstr>
      <vt:lpstr>Realize that your eye is the gateway to your mind.</vt:lpstr>
      <vt:lpstr>WARNING! facebook may lead to adultery</vt:lpstr>
      <vt:lpstr>Safeguard your computer and mobile phone!</vt:lpstr>
      <vt:lpstr>"The eye is the lamp of the body; so then if your eye is clear, your whole body will be full of light"  (Matthew 6:22).</vt:lpstr>
      <vt:lpstr>Guard your hands from lust (5:30)</vt:lpstr>
      <vt:lpstr>"And if your right hand causes you to sin, cut it off and throw it away. It is better for you to lose one part of your body than for your whole body to go into hell" (5:30 NIV).</vt:lpstr>
      <vt:lpstr>What is even better than cutting off your hand?</vt:lpstr>
      <vt:lpstr>Keep it on.</vt:lpstr>
      <vt:lpstr>"How can a young man keep his way pure? By keeping it according to Your word. With all my heart I have sought You; Do not let me wander from Your commandments" (Psalm 119:9-10).</vt:lpstr>
      <vt:lpstr>Hug right.</vt:lpstr>
      <vt:lpstr>Avoid the AWKWARD HUG</vt:lpstr>
      <vt:lpstr>How can you guard yourself from sexual sin?</vt:lpstr>
      <vt:lpstr>Commit &amp; watch</vt:lpstr>
      <vt:lpstr>I. Commit to sexual purity (5:27).  </vt:lpstr>
      <vt:lpstr>II. Guard yourself from lust (5:28-30).</vt:lpstr>
      <vt:lpstr>How can you ladies help us men?</vt:lpstr>
      <vt:lpstr>Don't tempt us by what you wear!</vt:lpstr>
      <vt:lpstr>"How could I sin against God?"  (Gen. 39:9)</vt:lpstr>
      <vt:lpstr>How to Quit Porn</vt:lpstr>
      <vt:lpstr>"What's the big deal? All men look at porn. It is perfectly normal. Well, most men look at porn. This is normal."</vt:lpstr>
      <vt:lpstr>"Flee [sexual] immorality. Every other sin that a man commits is outside the body, but the immoral man sins against his own body" (1 Cor. 6:18 ).</vt:lpstr>
      <vt:lpstr>"I made a covenant with my eyes not to look with lust at a young woman"</vt:lpstr>
      <vt:lpstr>SIGN UP FOR      COVENANT EYES    SOFTWARE</vt:lpstr>
      <vt:lpstr>Covenant Eyes</vt:lpstr>
      <vt:lpstr>Christian Accountability Christ-Centered Questions for Accountability Partners </vt:lpstr>
      <vt:lpstr>Covenant Eyes</vt:lpstr>
      <vt:lpstr>Title</vt:lpstr>
      <vt:lpstr>Resources</vt:lpstr>
      <vt:lpstr>NT Sermons link at biblestudydownloads.org</vt:lpstr>
      <vt:lpstr>Black</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155</cp:revision>
  <dcterms:created xsi:type="dcterms:W3CDTF">2014-08-02T06:39:19Z</dcterms:created>
  <dcterms:modified xsi:type="dcterms:W3CDTF">2016-02-21T13:18:59Z</dcterms:modified>
</cp:coreProperties>
</file>